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14" r:id="rId3"/>
    <p:sldId id="335" r:id="rId4"/>
    <p:sldId id="408" r:id="rId5"/>
    <p:sldId id="336" r:id="rId6"/>
    <p:sldId id="414" r:id="rId7"/>
    <p:sldId id="357" r:id="rId8"/>
    <p:sldId id="350" r:id="rId9"/>
    <p:sldId id="351" r:id="rId10"/>
    <p:sldId id="352" r:id="rId11"/>
    <p:sldId id="353" r:id="rId12"/>
    <p:sldId id="354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CA"/>
    <a:srgbClr val="A1B63F"/>
    <a:srgbClr val="007E46"/>
    <a:srgbClr val="58AFC0"/>
    <a:srgbClr val="C06E6C"/>
    <a:srgbClr val="D5DFA6"/>
    <a:srgbClr val="68C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441" autoAdjust="0"/>
  </p:normalViewPr>
  <p:slideViewPr>
    <p:cSldViewPr snapToGrid="0">
      <p:cViewPr varScale="1">
        <p:scale>
          <a:sx n="54" d="100"/>
          <a:sy n="54" d="100"/>
        </p:scale>
        <p:origin x="109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noe.at\LKO-daten\6%20LKO\40%20Statistiken\09%20Soziales\Frauen\Frauen%20und%20die%20Landwirtschaft\weiblich%20gef&#252;hrte%20LW-Betriebe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oe.at\LKO-daten\6%20LKO\40%20Statistiken\09%20Soziales\Frauen\Frauen%20und%20die%20Landwirtschaft\Frauenanteil_2020_NEU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noe.at\LKO-daten\6%20LKO\40%20Statistiken\09%20Soziales\Frauen\Frauen%20und%20die%20Landwirtschaft\LWBetriebstyp-Anteil%20Frau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2000" b="1" dirty="0">
                <a:latin typeface="Arial Narrow" panose="020B0606020202030204" pitchFamily="34" charset="0"/>
              </a:rPr>
              <a:t>Anteil</a:t>
            </a:r>
            <a:r>
              <a:rPr lang="de-AT" sz="2000" b="1" baseline="0" dirty="0">
                <a:latin typeface="Arial Narrow" panose="020B0606020202030204" pitchFamily="34" charset="0"/>
              </a:rPr>
              <a:t> von Frauen geführter </a:t>
            </a:r>
          </a:p>
          <a:p>
            <a:pPr algn="l">
              <a:defRPr sz="2000"/>
            </a:pPr>
            <a:r>
              <a:rPr lang="de-AT" sz="2000" b="1" baseline="0" dirty="0">
                <a:latin typeface="Arial Narrow" panose="020B0606020202030204" pitchFamily="34" charset="0"/>
              </a:rPr>
              <a:t>landwirtschaftlicher Betriebe in Österreich (2023)</a:t>
            </a:r>
            <a:endParaRPr lang="de-AT" sz="2000" b="1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7.9229502380334577E-2"/>
          <c:y val="5.9186166755968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0.20783706606424446"/>
          <c:y val="0.18900365625854057"/>
          <c:w val="0.55295791653207227"/>
          <c:h val="0.7836058167824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E4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2-4B7A-8E0E-4F2731BE2C0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2-4B7A-8E0E-4F2731BE2C00}"/>
              </c:ext>
            </c:extLst>
          </c:dPt>
          <c:dPt>
            <c:idx val="2"/>
            <c:bubble3D val="0"/>
            <c:spPr>
              <a:solidFill>
                <a:srgbClr val="A0B6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2-4B7A-8E0E-4F2731BE2C00}"/>
              </c:ext>
            </c:extLst>
          </c:dPt>
          <c:dPt>
            <c:idx val="3"/>
            <c:bubble3D val="0"/>
            <c:spPr>
              <a:solidFill>
                <a:srgbClr val="A0B6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92-4B7A-8E0E-4F2731BE2C00}"/>
              </c:ext>
            </c:extLst>
          </c:dPt>
          <c:dLbls>
            <c:dLbl>
              <c:idx val="0"/>
              <c:layout>
                <c:manualLayout>
                  <c:x val="-0.19107062375549616"/>
                  <c:y val="-7.24784931089782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92-4B7A-8E0E-4F2731BE2C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2-4B7A-8E0E-4F2731BE2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'weiblich gef. Betriebe'!$B$5:$B$6</c:f>
              <c:strCache>
                <c:ptCount val="2"/>
                <c:pt idx="0">
                  <c:v>Frauen</c:v>
                </c:pt>
                <c:pt idx="1">
                  <c:v>rest</c:v>
                </c:pt>
              </c:strCache>
            </c:strRef>
          </c:cat>
          <c:val>
            <c:numRef>
              <c:f>'weiblich gef. Betriebe'!$C$5:$C$6</c:f>
              <c:numCache>
                <c:formatCode>0.0%</c:formatCode>
                <c:ptCount val="2"/>
                <c:pt idx="0">
                  <c:v>0.35699999999999998</c:v>
                </c:pt>
                <c:pt idx="1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92-4B7A-8E0E-4F2731BE2C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de-AT" sz="1800" dirty="0">
                <a:latin typeface="Arial Narrow" panose="020B0606020202030204" pitchFamily="34" charset="0"/>
              </a:rPr>
              <a:t>Anteil der weiblichen</a:t>
            </a:r>
            <a:r>
              <a:rPr lang="de-AT" sz="1800" baseline="0" dirty="0">
                <a:latin typeface="Arial Narrow" panose="020B0606020202030204" pitchFamily="34" charset="0"/>
              </a:rPr>
              <a:t> Betriebsführung in der Landwirtschaft 2020 im EU Vergleich (in %)</a:t>
            </a:r>
            <a:endParaRPr lang="de-AT" sz="18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0264552685330651"/>
          <c:y val="1.1878573561295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AT"/>
        </a:p>
      </c:txPr>
    </c:title>
    <c:autoTitleDeleted val="0"/>
    <c:plotArea>
      <c:layout>
        <c:manualLayout>
          <c:layoutTarget val="inner"/>
          <c:xMode val="edge"/>
          <c:yMode val="edge"/>
          <c:x val="8.958344529804578E-2"/>
          <c:y val="7.9224013872871923E-2"/>
          <c:w val="0.83175575737601637"/>
          <c:h val="0.830383859662154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'Anteil weibl. BF in LW 2020'!$B$14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A0B63E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1BC-4938-B099-1F1AE8593806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highlight>
                        <a:srgbClr val="F9BDCA"/>
                      </a:highligh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1BC-4938-B099-1F1AE85938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'Anteil weibl. BF in LW 2020'!$A$15:$A$44</c:f>
              <c:strCache>
                <c:ptCount val="30"/>
                <c:pt idx="0">
                  <c:v>Litauen</c:v>
                </c:pt>
                <c:pt idx="1">
                  <c:v>Lettland</c:v>
                </c:pt>
                <c:pt idx="2">
                  <c:v>Rumänien</c:v>
                </c:pt>
                <c:pt idx="3">
                  <c:v>Österreich</c:v>
                </c:pt>
                <c:pt idx="4">
                  <c:v>Polen</c:v>
                </c:pt>
                <c:pt idx="5">
                  <c:v>Griechenland</c:v>
                </c:pt>
                <c:pt idx="6">
                  <c:v>Italien</c:v>
                </c:pt>
                <c:pt idx="7">
                  <c:v>Portugal</c:v>
                </c:pt>
                <c:pt idx="8">
                  <c:v>Estland</c:v>
                </c:pt>
                <c:pt idx="9">
                  <c:v>Spanien</c:v>
                </c:pt>
                <c:pt idx="10">
                  <c:v>Ungarn</c:v>
                </c:pt>
                <c:pt idx="11">
                  <c:v>Bulgarien</c:v>
                </c:pt>
                <c:pt idx="12">
                  <c:v>Slowenien</c:v>
                </c:pt>
                <c:pt idx="13">
                  <c:v>Kroatien</c:v>
                </c:pt>
                <c:pt idx="14">
                  <c:v>Frankreich</c:v>
                </c:pt>
                <c:pt idx="15">
                  <c:v>Zypern</c:v>
                </c:pt>
                <c:pt idx="16">
                  <c:v>Island</c:v>
                </c:pt>
                <c:pt idx="17">
                  <c:v>Tschechien</c:v>
                </c:pt>
                <c:pt idx="18">
                  <c:v>Luxemburg</c:v>
                </c:pt>
                <c:pt idx="19">
                  <c:v>Slowakei</c:v>
                </c:pt>
                <c:pt idx="20">
                  <c:v>Schweden</c:v>
                </c:pt>
                <c:pt idx="21">
                  <c:v>Norwegen</c:v>
                </c:pt>
                <c:pt idx="22">
                  <c:v>Belgien</c:v>
                </c:pt>
                <c:pt idx="23">
                  <c:v>Irland</c:v>
                </c:pt>
                <c:pt idx="24">
                  <c:v>Finnland</c:v>
                </c:pt>
                <c:pt idx="25">
                  <c:v>Dänemark</c:v>
                </c:pt>
                <c:pt idx="26">
                  <c:v>Malta</c:v>
                </c:pt>
                <c:pt idx="27">
                  <c:v>Deutschland</c:v>
                </c:pt>
                <c:pt idx="28">
                  <c:v>Schweiz</c:v>
                </c:pt>
                <c:pt idx="29">
                  <c:v>Niederlande</c:v>
                </c:pt>
              </c:strCache>
            </c:strRef>
          </c:cat>
          <c:val>
            <c:numRef>
              <c:f>'Anteil weibl. BF in LW 2020'!$B$15:$B$44</c:f>
              <c:numCache>
                <c:formatCode>0%</c:formatCode>
                <c:ptCount val="30"/>
                <c:pt idx="0">
                  <c:v>0.4492731677771048</c:v>
                </c:pt>
                <c:pt idx="1">
                  <c:v>0.44781095969846335</c:v>
                </c:pt>
                <c:pt idx="2">
                  <c:v>0.37261652817562441</c:v>
                </c:pt>
                <c:pt idx="3">
                  <c:v>0.35313233435638203</c:v>
                </c:pt>
                <c:pt idx="4">
                  <c:v>0.34431305657361944</c:v>
                </c:pt>
                <c:pt idx="5">
                  <c:v>0.32158739730157537</c:v>
                </c:pt>
                <c:pt idx="6">
                  <c:v>0.31469310854201127</c:v>
                </c:pt>
                <c:pt idx="7">
                  <c:v>0.3122006684353788</c:v>
                </c:pt>
                <c:pt idx="8">
                  <c:v>0.29199648197009676</c:v>
                </c:pt>
                <c:pt idx="9">
                  <c:v>0.28590947347710605</c:v>
                </c:pt>
                <c:pt idx="10">
                  <c:v>0.28552960441265191</c:v>
                </c:pt>
                <c:pt idx="11">
                  <c:v>0.27949374717492842</c:v>
                </c:pt>
                <c:pt idx="12">
                  <c:v>0.27735614737132608</c:v>
                </c:pt>
                <c:pt idx="13">
                  <c:v>0.2577821011673152</c:v>
                </c:pt>
                <c:pt idx="14">
                  <c:v>0.21408035010050125</c:v>
                </c:pt>
                <c:pt idx="15">
                  <c:v>0.21174743024963288</c:v>
                </c:pt>
                <c:pt idx="16">
                  <c:v>0.19617224880382775</c:v>
                </c:pt>
                <c:pt idx="17">
                  <c:v>0.18125216188170182</c:v>
                </c:pt>
                <c:pt idx="18">
                  <c:v>0.17553191489361702</c:v>
                </c:pt>
                <c:pt idx="19">
                  <c:v>0.17524197656647988</c:v>
                </c:pt>
                <c:pt idx="20">
                  <c:v>0.16992685830923626</c:v>
                </c:pt>
                <c:pt idx="21">
                  <c:v>0.16765693619219837</c:v>
                </c:pt>
                <c:pt idx="22">
                  <c:v>0.14777777777777779</c:v>
                </c:pt>
                <c:pt idx="23">
                  <c:v>0.11421768184960442</c:v>
                </c:pt>
                <c:pt idx="24">
                  <c:v>0.10891957045803199</c:v>
                </c:pt>
                <c:pt idx="25">
                  <c:v>0.10865462388784039</c:v>
                </c:pt>
                <c:pt idx="26">
                  <c:v>0.10849673202614379</c:v>
                </c:pt>
                <c:pt idx="27">
                  <c:v>0.10820383912248628</c:v>
                </c:pt>
                <c:pt idx="28">
                  <c:v>6.6970715314450313E-2</c:v>
                </c:pt>
                <c:pt idx="29">
                  <c:v>5.5661094224924011E-2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C-4938-B099-1F1AE8593806}"/>
            </c:ext>
          </c:extLst>
        </c:ser>
        <c:ser>
          <c:idx val="1"/>
          <c:order val="1"/>
          <c:tx>
            <c:strRef>
              <c:f>'Anteil weibl. BF in LW 2020'!$C$14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D5DF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'Anteil weibl. BF in LW 2020'!$A$15:$A$44</c:f>
              <c:strCache>
                <c:ptCount val="30"/>
                <c:pt idx="0">
                  <c:v>Litauen</c:v>
                </c:pt>
                <c:pt idx="1">
                  <c:v>Lettland</c:v>
                </c:pt>
                <c:pt idx="2">
                  <c:v>Rumänien</c:v>
                </c:pt>
                <c:pt idx="3">
                  <c:v>Österreich</c:v>
                </c:pt>
                <c:pt idx="4">
                  <c:v>Polen</c:v>
                </c:pt>
                <c:pt idx="5">
                  <c:v>Griechenland</c:v>
                </c:pt>
                <c:pt idx="6">
                  <c:v>Italien</c:v>
                </c:pt>
                <c:pt idx="7">
                  <c:v>Portugal</c:v>
                </c:pt>
                <c:pt idx="8">
                  <c:v>Estland</c:v>
                </c:pt>
                <c:pt idx="9">
                  <c:v>Spanien</c:v>
                </c:pt>
                <c:pt idx="10">
                  <c:v>Ungarn</c:v>
                </c:pt>
                <c:pt idx="11">
                  <c:v>Bulgarien</c:v>
                </c:pt>
                <c:pt idx="12">
                  <c:v>Slowenien</c:v>
                </c:pt>
                <c:pt idx="13">
                  <c:v>Kroatien</c:v>
                </c:pt>
                <c:pt idx="14">
                  <c:v>Frankreich</c:v>
                </c:pt>
                <c:pt idx="15">
                  <c:v>Zypern</c:v>
                </c:pt>
                <c:pt idx="16">
                  <c:v>Island</c:v>
                </c:pt>
                <c:pt idx="17">
                  <c:v>Tschechien</c:v>
                </c:pt>
                <c:pt idx="18">
                  <c:v>Luxemburg</c:v>
                </c:pt>
                <c:pt idx="19">
                  <c:v>Slowakei</c:v>
                </c:pt>
                <c:pt idx="20">
                  <c:v>Schweden</c:v>
                </c:pt>
                <c:pt idx="21">
                  <c:v>Norwegen</c:v>
                </c:pt>
                <c:pt idx="22">
                  <c:v>Belgien</c:v>
                </c:pt>
                <c:pt idx="23">
                  <c:v>Irland</c:v>
                </c:pt>
                <c:pt idx="24">
                  <c:v>Finnland</c:v>
                </c:pt>
                <c:pt idx="25">
                  <c:v>Dänemark</c:v>
                </c:pt>
                <c:pt idx="26">
                  <c:v>Malta</c:v>
                </c:pt>
                <c:pt idx="27">
                  <c:v>Deutschland</c:v>
                </c:pt>
                <c:pt idx="28">
                  <c:v>Schweiz</c:v>
                </c:pt>
                <c:pt idx="29">
                  <c:v>Niederlande</c:v>
                </c:pt>
              </c:strCache>
            </c:strRef>
          </c:cat>
          <c:val>
            <c:numRef>
              <c:f>'Anteil weibl. BF in LW 2020'!$C$15:$C$44</c:f>
              <c:numCache>
                <c:formatCode>0%</c:formatCode>
                <c:ptCount val="30"/>
                <c:pt idx="0">
                  <c:v>0.5507268322228952</c:v>
                </c:pt>
                <c:pt idx="1">
                  <c:v>0.5523340098579298</c:v>
                </c:pt>
                <c:pt idx="2">
                  <c:v>0.62738347182437559</c:v>
                </c:pt>
                <c:pt idx="3">
                  <c:v>0.64695793464524287</c:v>
                </c:pt>
                <c:pt idx="4">
                  <c:v>0.65568694342638056</c:v>
                </c:pt>
                <c:pt idx="5">
                  <c:v>0.67841260269842463</c:v>
                </c:pt>
                <c:pt idx="6">
                  <c:v>0.68530689145798873</c:v>
                </c:pt>
                <c:pt idx="7">
                  <c:v>0.68779933156462125</c:v>
                </c:pt>
                <c:pt idx="8">
                  <c:v>0.70800351802990324</c:v>
                </c:pt>
                <c:pt idx="9">
                  <c:v>0.71409052652289384</c:v>
                </c:pt>
                <c:pt idx="10">
                  <c:v>0.71447039558734815</c:v>
                </c:pt>
                <c:pt idx="11">
                  <c:v>0.72058158806689776</c:v>
                </c:pt>
                <c:pt idx="12">
                  <c:v>0.72264385262867392</c:v>
                </c:pt>
                <c:pt idx="13">
                  <c:v>0.74221789883268485</c:v>
                </c:pt>
                <c:pt idx="14">
                  <c:v>0.7859196498994987</c:v>
                </c:pt>
                <c:pt idx="15">
                  <c:v>0.78825256975036706</c:v>
                </c:pt>
                <c:pt idx="16">
                  <c:v>0.80382775119617222</c:v>
                </c:pt>
                <c:pt idx="17">
                  <c:v>0.8187478381182981</c:v>
                </c:pt>
                <c:pt idx="18">
                  <c:v>0.82446808510638292</c:v>
                </c:pt>
                <c:pt idx="19">
                  <c:v>0.82475802343352012</c:v>
                </c:pt>
                <c:pt idx="20">
                  <c:v>0.83007314169076385</c:v>
                </c:pt>
                <c:pt idx="21">
                  <c:v>0.83260139498837504</c:v>
                </c:pt>
                <c:pt idx="22">
                  <c:v>0.85194444444444439</c:v>
                </c:pt>
                <c:pt idx="23">
                  <c:v>0.88578231815039554</c:v>
                </c:pt>
                <c:pt idx="24">
                  <c:v>0.89108042954196809</c:v>
                </c:pt>
                <c:pt idx="25">
                  <c:v>0.89107576166082492</c:v>
                </c:pt>
                <c:pt idx="26">
                  <c:v>0.89281045751633981</c:v>
                </c:pt>
                <c:pt idx="27">
                  <c:v>0.89179616087751368</c:v>
                </c:pt>
                <c:pt idx="28">
                  <c:v>0.93302928468554969</c:v>
                </c:pt>
                <c:pt idx="29">
                  <c:v>0.94433890577507595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C-4938-B099-1F1AE85938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7779248"/>
        <c:axId val="497775968"/>
      </c:barChart>
      <c:catAx>
        <c:axId val="49777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97775968"/>
        <c:crosses val="autoZero"/>
        <c:auto val="1"/>
        <c:lblAlgn val="ctr"/>
        <c:lblOffset val="100"/>
        <c:noMultiLvlLbl val="0"/>
      </c:catAx>
      <c:valAx>
        <c:axId val="497775968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900" b="0" i="0" baseline="0" dirty="0">
                    <a:effectLst/>
                    <a:latin typeface="Arial Narrow" panose="020B0606020202030204" pitchFamily="34" charset="0"/>
                  </a:rPr>
                  <a:t>Quelle: LK, eigene Berechnung, EUROSTAT</a:t>
                </a:r>
                <a:endParaRPr lang="de-AT" sz="900" dirty="0">
                  <a:effectLst/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962422508932045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77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193212765717569"/>
          <c:y val="0.3312607208142947"/>
          <c:w val="7.6904789294907447E-2"/>
          <c:h val="0.26374710677550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b="1">
                <a:latin typeface="Arial Narrow" panose="020B0606020202030204" pitchFamily="34" charset="0"/>
              </a:rPr>
              <a:t>Anzahl</a:t>
            </a:r>
            <a:r>
              <a:rPr lang="de-AT" b="1" baseline="0">
                <a:latin typeface="Arial Narrow" panose="020B0606020202030204" pitchFamily="34" charset="0"/>
              </a:rPr>
              <a:t> landwirtschaftlichen Betriebe nach Bundesland und Geschlecht der Betriebsleitung </a:t>
            </a:r>
            <a:endParaRPr lang="de-AT" b="1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Grafik_Bundesland!$B$2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Grafik_Bundesland!$A$3:$A$11</c:f>
              <c:strCache>
                <c:ptCount val="9"/>
                <c:pt idx="0">
                  <c:v>Wien</c:v>
                </c:pt>
                <c:pt idx="1">
                  <c:v>Vorarlberg</c:v>
                </c:pt>
                <c:pt idx="2">
                  <c:v>Burgenland</c:v>
                </c:pt>
                <c:pt idx="3">
                  <c:v>Tirol</c:v>
                </c:pt>
                <c:pt idx="4">
                  <c:v>Salzburg</c:v>
                </c:pt>
                <c:pt idx="5">
                  <c:v>Kärnten</c:v>
                </c:pt>
                <c:pt idx="6">
                  <c:v>Steiermark</c:v>
                </c:pt>
                <c:pt idx="7">
                  <c:v>Oberösterreich</c:v>
                </c:pt>
                <c:pt idx="8">
                  <c:v>Niederösterreich</c:v>
                </c:pt>
              </c:strCache>
            </c:strRef>
          </c:cat>
          <c:val>
            <c:numRef>
              <c:f>Grafik_Bundesland!$B$3:$B$11</c:f>
              <c:numCache>
                <c:formatCode>#,##0</c:formatCode>
                <c:ptCount val="9"/>
                <c:pt idx="0">
                  <c:v>318.61946625218798</c:v>
                </c:pt>
                <c:pt idx="1">
                  <c:v>1962.0053203954601</c:v>
                </c:pt>
                <c:pt idx="2">
                  <c:v>3198.0689296726</c:v>
                </c:pt>
                <c:pt idx="3">
                  <c:v>7645.1418793797602</c:v>
                </c:pt>
                <c:pt idx="4">
                  <c:v>4098.0201702631603</c:v>
                </c:pt>
                <c:pt idx="5">
                  <c:v>6452.0368453744004</c:v>
                </c:pt>
                <c:pt idx="6">
                  <c:v>12367.8861423668</c:v>
                </c:pt>
                <c:pt idx="7">
                  <c:v>11946.8133112542</c:v>
                </c:pt>
                <c:pt idx="8">
                  <c:v>16988.831764197799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7-4672-8F67-3F1ECAE47BEB}"/>
            </c:ext>
          </c:extLst>
        </c:ser>
        <c:ser>
          <c:idx val="1"/>
          <c:order val="1"/>
          <c:tx>
            <c:strRef>
              <c:f>Grafik_Bundesland!$C$2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Grafik_Bundesland!$A$3:$A$11</c:f>
              <c:strCache>
                <c:ptCount val="9"/>
                <c:pt idx="0">
                  <c:v>Wien</c:v>
                </c:pt>
                <c:pt idx="1">
                  <c:v>Vorarlberg</c:v>
                </c:pt>
                <c:pt idx="2">
                  <c:v>Burgenland</c:v>
                </c:pt>
                <c:pt idx="3">
                  <c:v>Tirol</c:v>
                </c:pt>
                <c:pt idx="4">
                  <c:v>Salzburg</c:v>
                </c:pt>
                <c:pt idx="5">
                  <c:v>Kärnten</c:v>
                </c:pt>
                <c:pt idx="6">
                  <c:v>Steiermark</c:v>
                </c:pt>
                <c:pt idx="7">
                  <c:v>Oberösterreich</c:v>
                </c:pt>
                <c:pt idx="8">
                  <c:v>Niederösterreich</c:v>
                </c:pt>
              </c:strCache>
            </c:strRef>
          </c:cat>
          <c:val>
            <c:numRef>
              <c:f>Grafik_Bundesland!$C$3:$C$11</c:f>
              <c:numCache>
                <c:formatCode>#,##0</c:formatCode>
                <c:ptCount val="9"/>
                <c:pt idx="0">
                  <c:v>136.385541087673</c:v>
                </c:pt>
                <c:pt idx="1">
                  <c:v>725.92405040032304</c:v>
                </c:pt>
                <c:pt idx="2">
                  <c:v>1977.07168566664</c:v>
                </c:pt>
                <c:pt idx="3">
                  <c:v>2168.2710702766299</c:v>
                </c:pt>
                <c:pt idx="4">
                  <c:v>2573.9943744094198</c:v>
                </c:pt>
                <c:pt idx="5">
                  <c:v>2615.9077040183702</c:v>
                </c:pt>
                <c:pt idx="6">
                  <c:v>7181.2196734306299</c:v>
                </c:pt>
                <c:pt idx="7">
                  <c:v>8687.3354083092108</c:v>
                </c:pt>
                <c:pt idx="8">
                  <c:v>9992.3413381817099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7-4672-8F67-3F1ECAE47B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1647472637345"/>
          <c:y val="0.50494282063679119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400" b="1" dirty="0">
                <a:latin typeface="Arial Narrow" panose="020B0606020202030204" pitchFamily="34" charset="0"/>
              </a:rPr>
              <a:t>Anzahl</a:t>
            </a:r>
            <a:r>
              <a:rPr lang="de-AT" sz="1400" b="1" baseline="0" dirty="0">
                <a:latin typeface="Arial Narrow" panose="020B0606020202030204" pitchFamily="34" charset="0"/>
              </a:rPr>
              <a:t> Betriebe nach Betriebstyp und Geschlecht der Betriebsleitung landwirtschaftlicher Betriebe</a:t>
            </a:r>
            <a:endParaRPr lang="de-AT" sz="1400" b="1" dirty="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Grafik_Betriebstyp!$B$2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Grafik_Betriebstyp!$A$3:$A$10</c:f>
              <c:strCache>
                <c:ptCount val="8"/>
                <c:pt idx="0">
                  <c:v>Agrargemeinschaften</c:v>
                </c:pt>
                <c:pt idx="1">
                  <c:v>Gartenbaubetrieb</c:v>
                </c:pt>
                <c:pt idx="2">
                  <c:v>Veredelungsbetrieb</c:v>
                </c:pt>
                <c:pt idx="3">
                  <c:v>Forstbetrieb</c:v>
                </c:pt>
                <c:pt idx="4">
                  <c:v>Landwirtschaftlicher Gemischtbetrieb</c:v>
                </c:pt>
                <c:pt idx="5">
                  <c:v>Dauerkulturbetrieb</c:v>
                </c:pt>
                <c:pt idx="6">
                  <c:v>Marktfruchtbetrieb</c:v>
                </c:pt>
                <c:pt idx="7">
                  <c:v>Futterbaubetrieb</c:v>
                </c:pt>
              </c:strCache>
            </c:strRef>
          </c:cat>
          <c:val>
            <c:numRef>
              <c:f>Grafik_Betriebstyp!$B$3:$B$10</c:f>
              <c:numCache>
                <c:formatCode>0</c:formatCode>
                <c:ptCount val="8"/>
                <c:pt idx="0">
                  <c:v>200.64590590700001</c:v>
                </c:pt>
                <c:pt idx="1">
                  <c:v>1166.7122460000001</c:v>
                </c:pt>
                <c:pt idx="2">
                  <c:v>2882.2874715899998</c:v>
                </c:pt>
                <c:pt idx="3">
                  <c:v>6182.4631410000002</c:v>
                </c:pt>
                <c:pt idx="4">
                  <c:v>5742.3009380999993</c:v>
                </c:pt>
                <c:pt idx="5">
                  <c:v>5990.8544323000006</c:v>
                </c:pt>
                <c:pt idx="6">
                  <c:v>12255.985127</c:v>
                </c:pt>
                <c:pt idx="7">
                  <c:v>30556.174571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3-418C-93E3-82F96ECD8FEB}"/>
            </c:ext>
          </c:extLst>
        </c:ser>
        <c:ser>
          <c:idx val="1"/>
          <c:order val="1"/>
          <c:tx>
            <c:strRef>
              <c:f>Grafik_Betriebstyp!$C$2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Grafik_Betriebstyp!$A$3:$A$10</c:f>
              <c:strCache>
                <c:ptCount val="8"/>
                <c:pt idx="0">
                  <c:v>Agrargemeinschaften</c:v>
                </c:pt>
                <c:pt idx="1">
                  <c:v>Gartenbaubetrieb</c:v>
                </c:pt>
                <c:pt idx="2">
                  <c:v>Veredelungsbetrieb</c:v>
                </c:pt>
                <c:pt idx="3">
                  <c:v>Forstbetrieb</c:v>
                </c:pt>
                <c:pt idx="4">
                  <c:v>Landwirtschaftlicher Gemischtbetrieb</c:v>
                </c:pt>
                <c:pt idx="5">
                  <c:v>Dauerkulturbetrieb</c:v>
                </c:pt>
                <c:pt idx="6">
                  <c:v>Marktfruchtbetrieb</c:v>
                </c:pt>
                <c:pt idx="7">
                  <c:v>Futterbaubetrieb</c:v>
                </c:pt>
              </c:strCache>
            </c:strRef>
          </c:cat>
          <c:val>
            <c:numRef>
              <c:f>Grafik_Betriebstyp!$C$3:$C$10</c:f>
              <c:numCache>
                <c:formatCode>0</c:formatCode>
                <c:ptCount val="8"/>
                <c:pt idx="0">
                  <c:v>1</c:v>
                </c:pt>
                <c:pt idx="1">
                  <c:v>473.69728798749298</c:v>
                </c:pt>
                <c:pt idx="2">
                  <c:v>1686.2497993602697</c:v>
                </c:pt>
                <c:pt idx="3">
                  <c:v>2999.871333778291</c:v>
                </c:pt>
                <c:pt idx="4">
                  <c:v>3132.1284849661279</c:v>
                </c:pt>
                <c:pt idx="5">
                  <c:v>3408.7712692582572</c:v>
                </c:pt>
                <c:pt idx="6">
                  <c:v>5831.9946379065404</c:v>
                </c:pt>
                <c:pt idx="7">
                  <c:v>18524.738032523619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3-418C-93E3-82F96ECD8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28382166514898"/>
          <c:y val="0.36309891865907201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b="1">
                <a:latin typeface="Arial Narrow" panose="020B0606020202030204" pitchFamily="34" charset="0"/>
              </a:rPr>
              <a:t>Anzahl</a:t>
            </a:r>
            <a:r>
              <a:rPr lang="de-AT" b="1" baseline="0">
                <a:latin typeface="Arial Narrow" panose="020B0606020202030204" pitchFamily="34" charset="0"/>
              </a:rPr>
              <a:t> landwirtschaftlichen Betriebe nach Größenklasse und Geschlecht der Betriebsleitung </a:t>
            </a:r>
            <a:endParaRPr lang="de-AT" b="1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Grafik_Hektar!$B$2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Grafik_Hektar!$A$3:$A$10</c:f>
              <c:strCache>
                <c:ptCount val="8"/>
                <c:pt idx="0">
                  <c:v>200 ha und mehr</c:v>
                </c:pt>
                <c:pt idx="1">
                  <c:v>ohne Fläche</c:v>
                </c:pt>
                <c:pt idx="2">
                  <c:v>100 bis unter 200 ha</c:v>
                </c:pt>
                <c:pt idx="3">
                  <c:v>50 bis unter 100 ha</c:v>
                </c:pt>
                <c:pt idx="4">
                  <c:v>20 bis unter 30 ha</c:v>
                </c:pt>
                <c:pt idx="5">
                  <c:v>30 bis unter 50 ha</c:v>
                </c:pt>
                <c:pt idx="6">
                  <c:v>unter 5 ha</c:v>
                </c:pt>
                <c:pt idx="7">
                  <c:v>5 bis unter 10 ha</c:v>
                </c:pt>
              </c:strCache>
            </c:strRef>
          </c:cat>
          <c:val>
            <c:numRef>
              <c:f>Grafik_Hektar!$B$3:$B$10</c:f>
              <c:numCache>
                <c:formatCode>0</c:formatCode>
                <c:ptCount val="8"/>
                <c:pt idx="0">
                  <c:v>355.72055822865798</c:v>
                </c:pt>
                <c:pt idx="1">
                  <c:v>298.97514614835001</c:v>
                </c:pt>
                <c:pt idx="2">
                  <c:v>1576.3370989748501</c:v>
                </c:pt>
                <c:pt idx="3">
                  <c:v>7070.3667867163003</c:v>
                </c:pt>
                <c:pt idx="4">
                  <c:v>9019.7488359450308</c:v>
                </c:pt>
                <c:pt idx="5">
                  <c:v>10635.9849133879</c:v>
                </c:pt>
                <c:pt idx="6">
                  <c:v>9564.9690144972392</c:v>
                </c:pt>
                <c:pt idx="7">
                  <c:v>11288.818868509699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C-4644-AE45-FD982CE48EDA}"/>
            </c:ext>
          </c:extLst>
        </c:ser>
        <c:ser>
          <c:idx val="1"/>
          <c:order val="1"/>
          <c:tx>
            <c:strRef>
              <c:f>Grafik_Hektar!$C$2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Grafik_Hektar!$A$3:$A$10</c:f>
              <c:strCache>
                <c:ptCount val="8"/>
                <c:pt idx="0">
                  <c:v>200 ha und mehr</c:v>
                </c:pt>
                <c:pt idx="1">
                  <c:v>ohne Fläche</c:v>
                </c:pt>
                <c:pt idx="2">
                  <c:v>100 bis unter 200 ha</c:v>
                </c:pt>
                <c:pt idx="3">
                  <c:v>50 bis unter 100 ha</c:v>
                </c:pt>
                <c:pt idx="4">
                  <c:v>20 bis unter 30 ha</c:v>
                </c:pt>
                <c:pt idx="5">
                  <c:v>30 bis unter 50 ha</c:v>
                </c:pt>
                <c:pt idx="6">
                  <c:v>unter 5 ha</c:v>
                </c:pt>
                <c:pt idx="7">
                  <c:v>5 bis unter 10 ha</c:v>
                </c:pt>
              </c:strCache>
            </c:strRef>
          </c:cat>
          <c:val>
            <c:numRef>
              <c:f>Grafik_Hektar!$C$3:$C$10</c:f>
              <c:numCache>
                <c:formatCode>0</c:formatCode>
                <c:ptCount val="8"/>
                <c:pt idx="0">
                  <c:v>56.053866948169897</c:v>
                </c:pt>
                <c:pt idx="1">
                  <c:v>124.066441141289</c:v>
                </c:pt>
                <c:pt idx="2">
                  <c:v>473.75373696000702</c:v>
                </c:pt>
                <c:pt idx="3">
                  <c:v>3064.2275062991198</c:v>
                </c:pt>
                <c:pt idx="4">
                  <c:v>5349.7704266108203</c:v>
                </c:pt>
                <c:pt idx="5">
                  <c:v>5396.2972940433401</c:v>
                </c:pt>
                <c:pt idx="6">
                  <c:v>6104.0358299503996</c:v>
                </c:pt>
                <c:pt idx="7">
                  <c:v>6765.8584517808704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C-4644-AE45-FD982CE48E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1647472637345"/>
          <c:y val="0.50494282063679119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b="1">
                <a:latin typeface="Arial Narrow" panose="020B0606020202030204" pitchFamily="34" charset="0"/>
              </a:rPr>
              <a:t>Anzahl</a:t>
            </a:r>
            <a:r>
              <a:rPr lang="de-AT" b="1" baseline="0">
                <a:latin typeface="Arial Narrow" panose="020B0606020202030204" pitchFamily="34" charset="0"/>
              </a:rPr>
              <a:t> landwirtschaftlichen Betriebe nach GVE und Geschlecht der Betriebsleitung </a:t>
            </a:r>
            <a:endParaRPr lang="de-AT" b="1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Grafik_GVE!$B$2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Grafik_GVE!$A$3:$A$11</c:f>
              <c:strCache>
                <c:ptCount val="9"/>
                <c:pt idx="0">
                  <c:v>200 GVE und mehr</c:v>
                </c:pt>
                <c:pt idx="1">
                  <c:v>100 bis unter 200 GVE</c:v>
                </c:pt>
                <c:pt idx="2">
                  <c:v>20 bis unter 30 GVE</c:v>
                </c:pt>
                <c:pt idx="3">
                  <c:v>50 bis unter 100 GVE</c:v>
                </c:pt>
                <c:pt idx="4">
                  <c:v>30 bis unter 50 GVE</c:v>
                </c:pt>
                <c:pt idx="5">
                  <c:v>5 bis unter 10 GVE</c:v>
                </c:pt>
                <c:pt idx="6">
                  <c:v>10 bis unter 20 GVE</c:v>
                </c:pt>
                <c:pt idx="7">
                  <c:v>unter 5 GVE</c:v>
                </c:pt>
                <c:pt idx="8">
                  <c:v>ohne GVE</c:v>
                </c:pt>
              </c:strCache>
            </c:strRef>
          </c:cat>
          <c:val>
            <c:numRef>
              <c:f>Grafik_GVE!$B$3:$B$11</c:f>
              <c:numCache>
                <c:formatCode>#,##0</c:formatCode>
                <c:ptCount val="9"/>
                <c:pt idx="0">
                  <c:v>713.17764436944299</c:v>
                </c:pt>
                <c:pt idx="1">
                  <c:v>2172.8628410077899</c:v>
                </c:pt>
                <c:pt idx="2">
                  <c:v>5594.30004772764</c:v>
                </c:pt>
                <c:pt idx="3">
                  <c:v>5123.5290409961699</c:v>
                </c:pt>
                <c:pt idx="4">
                  <c:v>5697.2643983488397</c:v>
                </c:pt>
                <c:pt idx="5">
                  <c:v>7447.1746886405799</c:v>
                </c:pt>
                <c:pt idx="6">
                  <c:v>9753.7706483382608</c:v>
                </c:pt>
                <c:pt idx="7">
                  <c:v>10624.422825674499</c:v>
                </c:pt>
                <c:pt idx="8">
                  <c:v>17850.921694053101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2-4973-9010-94F45E510863}"/>
            </c:ext>
          </c:extLst>
        </c:ser>
        <c:ser>
          <c:idx val="1"/>
          <c:order val="1"/>
          <c:tx>
            <c:strRef>
              <c:f>Grafik_GVE!$C$2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Grafik_GVE!$A$3:$A$11</c:f>
              <c:strCache>
                <c:ptCount val="9"/>
                <c:pt idx="0">
                  <c:v>200 GVE und mehr</c:v>
                </c:pt>
                <c:pt idx="1">
                  <c:v>100 bis unter 200 GVE</c:v>
                </c:pt>
                <c:pt idx="2">
                  <c:v>20 bis unter 30 GVE</c:v>
                </c:pt>
                <c:pt idx="3">
                  <c:v>50 bis unter 100 GVE</c:v>
                </c:pt>
                <c:pt idx="4">
                  <c:v>30 bis unter 50 GVE</c:v>
                </c:pt>
                <c:pt idx="5">
                  <c:v>5 bis unter 10 GVE</c:v>
                </c:pt>
                <c:pt idx="6">
                  <c:v>10 bis unter 20 GVE</c:v>
                </c:pt>
                <c:pt idx="7">
                  <c:v>unter 5 GVE</c:v>
                </c:pt>
                <c:pt idx="8">
                  <c:v>ohne GVE</c:v>
                </c:pt>
              </c:strCache>
            </c:strRef>
          </c:cat>
          <c:val>
            <c:numRef>
              <c:f>Grafik_GVE!$C$3:$C$11</c:f>
              <c:numCache>
                <c:formatCode>#,##0</c:formatCode>
                <c:ptCount val="9"/>
                <c:pt idx="0">
                  <c:v>313.32461666366999</c:v>
                </c:pt>
                <c:pt idx="1">
                  <c:v>1317.7145596011901</c:v>
                </c:pt>
                <c:pt idx="2">
                  <c:v>3117.5582065900398</c:v>
                </c:pt>
                <c:pt idx="3">
                  <c:v>3287.7746146705299</c:v>
                </c:pt>
                <c:pt idx="4">
                  <c:v>3520.24725955339</c:v>
                </c:pt>
                <c:pt idx="5">
                  <c:v>4517.9361325188302</c:v>
                </c:pt>
                <c:pt idx="6">
                  <c:v>5561.3623882853299</c:v>
                </c:pt>
                <c:pt idx="7">
                  <c:v>6390.3022570401499</c:v>
                </c:pt>
                <c:pt idx="8">
                  <c:v>8032.2308108574798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2-4973-9010-94F45E510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1647472637345"/>
          <c:y val="0.50494282063679119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b="1">
                <a:latin typeface="Arial Narrow" panose="020B0606020202030204" pitchFamily="34" charset="0"/>
              </a:rPr>
              <a:t>Anzahl</a:t>
            </a:r>
            <a:r>
              <a:rPr lang="de-AT" b="1" baseline="0">
                <a:latin typeface="Arial Narrow" panose="020B0606020202030204" pitchFamily="34" charset="0"/>
              </a:rPr>
              <a:t> landwirtschaftlichen Betriebe nach Alter und Geschlecht der Betriebsleitung </a:t>
            </a:r>
            <a:endParaRPr lang="de-AT" b="1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Grafik_Alter!$B$2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Grafik_Alter!$A$3:$A$12</c:f>
              <c:strCache>
                <c:ptCount val="10"/>
                <c:pt idx="0">
                  <c:v>unter 25 Jahre</c:v>
                </c:pt>
                <c:pt idx="1">
                  <c:v>25 bis 29 Jahre</c:v>
                </c:pt>
                <c:pt idx="2">
                  <c:v>65 Jahre und älter</c:v>
                </c:pt>
                <c:pt idx="3">
                  <c:v>30 bis 34 Jahre</c:v>
                </c:pt>
                <c:pt idx="4">
                  <c:v>60 bis 64 Jahre</c:v>
                </c:pt>
                <c:pt idx="5">
                  <c:v>35 bis 39 Jahre</c:v>
                </c:pt>
                <c:pt idx="6">
                  <c:v>40 bis 44 Jahre</c:v>
                </c:pt>
                <c:pt idx="7">
                  <c:v>45 bis 49 Jahre</c:v>
                </c:pt>
                <c:pt idx="8">
                  <c:v>50 bis 54 Jahre</c:v>
                </c:pt>
                <c:pt idx="9">
                  <c:v>55 bis 59 Jahre</c:v>
                </c:pt>
              </c:strCache>
            </c:strRef>
          </c:cat>
          <c:val>
            <c:numRef>
              <c:f>Grafik_Alter!$B$3:$B$12</c:f>
              <c:numCache>
                <c:formatCode>#,##0</c:formatCode>
                <c:ptCount val="10"/>
                <c:pt idx="0">
                  <c:v>1126.2261748528699</c:v>
                </c:pt>
                <c:pt idx="1">
                  <c:v>3042.2915767419399</c:v>
                </c:pt>
                <c:pt idx="2">
                  <c:v>4533.9000760971803</c:v>
                </c:pt>
                <c:pt idx="3">
                  <c:v>5814.83825605321</c:v>
                </c:pt>
                <c:pt idx="4">
                  <c:v>5626.2823867535199</c:v>
                </c:pt>
                <c:pt idx="5">
                  <c:v>7192.9363359041299</c:v>
                </c:pt>
                <c:pt idx="6">
                  <c:v>7803.3368129945902</c:v>
                </c:pt>
                <c:pt idx="7">
                  <c:v>9157.8652926400391</c:v>
                </c:pt>
                <c:pt idx="8">
                  <c:v>9862.6852043887393</c:v>
                </c:pt>
                <c:pt idx="9">
                  <c:v>10817.061712730099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C-436F-B664-E9510B39C28F}"/>
            </c:ext>
          </c:extLst>
        </c:ser>
        <c:ser>
          <c:idx val="1"/>
          <c:order val="1"/>
          <c:tx>
            <c:strRef>
              <c:f>Grafik_Alter!$C$2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Grafik_Alter!$A$3:$A$12</c:f>
              <c:strCache>
                <c:ptCount val="10"/>
                <c:pt idx="0">
                  <c:v>unter 25 Jahre</c:v>
                </c:pt>
                <c:pt idx="1">
                  <c:v>25 bis 29 Jahre</c:v>
                </c:pt>
                <c:pt idx="2">
                  <c:v>65 Jahre und älter</c:v>
                </c:pt>
                <c:pt idx="3">
                  <c:v>30 bis 34 Jahre</c:v>
                </c:pt>
                <c:pt idx="4">
                  <c:v>60 bis 64 Jahre</c:v>
                </c:pt>
                <c:pt idx="5">
                  <c:v>35 bis 39 Jahre</c:v>
                </c:pt>
                <c:pt idx="6">
                  <c:v>40 bis 44 Jahre</c:v>
                </c:pt>
                <c:pt idx="7">
                  <c:v>45 bis 49 Jahre</c:v>
                </c:pt>
                <c:pt idx="8">
                  <c:v>50 bis 54 Jahre</c:v>
                </c:pt>
                <c:pt idx="9">
                  <c:v>55 bis 59 Jahre</c:v>
                </c:pt>
              </c:strCache>
            </c:strRef>
          </c:cat>
          <c:val>
            <c:numRef>
              <c:f>Grafik_Alter!$C$3:$C$12</c:f>
              <c:numCache>
                <c:formatCode>#,##0</c:formatCode>
                <c:ptCount val="10"/>
                <c:pt idx="0">
                  <c:v>202.450921499061</c:v>
                </c:pt>
                <c:pt idx="1">
                  <c:v>818.69471006180697</c:v>
                </c:pt>
                <c:pt idx="2">
                  <c:v>2377.3811241090202</c:v>
                </c:pt>
                <c:pt idx="3">
                  <c:v>2382.1833242377302</c:v>
                </c:pt>
                <c:pt idx="4">
                  <c:v>2430.6435184914399</c:v>
                </c:pt>
                <c:pt idx="5">
                  <c:v>3736.9946100628899</c:v>
                </c:pt>
                <c:pt idx="6">
                  <c:v>4559.2137855287901</c:v>
                </c:pt>
                <c:pt idx="7">
                  <c:v>5188.8855929291703</c:v>
                </c:pt>
                <c:pt idx="8">
                  <c:v>6317.8604424209498</c:v>
                </c:pt>
                <c:pt idx="9">
                  <c:v>8044.1428164397603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C-436F-B664-E9510B39C2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1647472637345"/>
          <c:y val="0.50494282063679119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b="1">
                <a:latin typeface="Arial Narrow" panose="020B0606020202030204" pitchFamily="34" charset="0"/>
              </a:rPr>
              <a:t>Anzahl</a:t>
            </a:r>
            <a:r>
              <a:rPr lang="de-AT" b="1" baseline="0">
                <a:latin typeface="Arial Narrow" panose="020B0606020202030204" pitchFamily="34" charset="0"/>
              </a:rPr>
              <a:t> landwirtschaftlichen Betriebe nach Erwerbsart und Geschlecht der Betriebsleitung </a:t>
            </a:r>
            <a:endParaRPr lang="de-AT" b="1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Grafik_Erwerbsart!$B$2</c:f>
              <c:strCache>
                <c:ptCount val="1"/>
                <c:pt idx="0">
                  <c:v>Anzahl Betriebe mit männlicher Betriebsleitung</c:v>
                </c:pt>
              </c:strCache>
            </c:strRef>
          </c:tx>
          <c:spPr>
            <a:solidFill>
              <a:srgbClr val="58AF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Grafik_Erwerbsart!$A$3:$A$6</c:f>
              <c:strCache>
                <c:ptCount val="4"/>
                <c:pt idx="0">
                  <c:v>Betriebe juristischer Personen</c:v>
                </c:pt>
                <c:pt idx="1">
                  <c:v>Personengemeinschaften</c:v>
                </c:pt>
                <c:pt idx="2">
                  <c:v>Nebenerwerbsbetriebe</c:v>
                </c:pt>
                <c:pt idx="3">
                  <c:v>Haupterwerbsbetriebe</c:v>
                </c:pt>
              </c:strCache>
            </c:strRef>
          </c:cat>
          <c:val>
            <c:numRef>
              <c:f>Grafik_Erwerbsart!$B$3:$B$6</c:f>
              <c:numCache>
                <c:formatCode>#,##0</c:formatCode>
                <c:ptCount val="4"/>
                <c:pt idx="0">
                  <c:v>1536.36760294686</c:v>
                </c:pt>
                <c:pt idx="1">
                  <c:v>1388.5654453030299</c:v>
                </c:pt>
                <c:pt idx="2">
                  <c:v>29128.805680957601</c:v>
                </c:pt>
                <c:pt idx="3">
                  <c:v>32923.685099948802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A-4571-BBF0-BC0F03707196}"/>
            </c:ext>
          </c:extLst>
        </c:ser>
        <c:ser>
          <c:idx val="1"/>
          <c:order val="1"/>
          <c:tx>
            <c:strRef>
              <c:f>Grafik_Erwerbsart!$C$2</c:f>
              <c:strCache>
                <c:ptCount val="1"/>
                <c:pt idx="0">
                  <c:v>Anzahl Betriebe mit weiblicher Betriebsleitung</c:v>
                </c:pt>
              </c:strCache>
            </c:strRef>
          </c:tx>
          <c:spPr>
            <a:solidFill>
              <a:srgbClr val="C06E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Grafik_Erwerbsart!$A$3:$A$6</c:f>
              <c:strCache>
                <c:ptCount val="4"/>
                <c:pt idx="0">
                  <c:v>Betriebe juristischer Personen</c:v>
                </c:pt>
                <c:pt idx="1">
                  <c:v>Personengemeinschaften</c:v>
                </c:pt>
                <c:pt idx="2">
                  <c:v>Nebenerwerbsbetriebe</c:v>
                </c:pt>
                <c:pt idx="3">
                  <c:v>Haupterwerbsbetriebe</c:v>
                </c:pt>
              </c:strCache>
            </c:strRef>
          </c:cat>
          <c:val>
            <c:numRef>
              <c:f>Grafik_Erwerbsart!$C$3:$C$6</c:f>
              <c:numCache>
                <c:formatCode>#,##0</c:formatCode>
                <c:ptCount val="4"/>
                <c:pt idx="0">
                  <c:v>228.591091474319</c:v>
                </c:pt>
                <c:pt idx="1">
                  <c:v>266.41673782090299</c:v>
                </c:pt>
                <c:pt idx="2">
                  <c:v>14914.6185927355</c:v>
                </c:pt>
                <c:pt idx="3">
                  <c:v>20648.824423749898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A-4571-BBF0-BC0F037071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44127576"/>
        <c:axId val="644124952"/>
      </c:barChart>
      <c:catAx>
        <c:axId val="644127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4952"/>
        <c:crosses val="autoZero"/>
        <c:auto val="1"/>
        <c:lblAlgn val="ctr"/>
        <c:lblOffset val="100"/>
        <c:noMultiLvlLbl val="0"/>
      </c:catAx>
      <c:valAx>
        <c:axId val="64412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>
                    <a:latin typeface="Arial Narrow" panose="020B0606020202030204" pitchFamily="34" charset="0"/>
                  </a:rPr>
                  <a:t>Quelle: Statistik Austria,</a:t>
                </a:r>
                <a:r>
                  <a:rPr lang="de-AT" baseline="0">
                    <a:latin typeface="Arial Narrow" panose="020B0606020202030204" pitchFamily="34" charset="0"/>
                  </a:rPr>
                  <a:t> Agrarstrukturerhebung 2023</a:t>
                </a:r>
                <a:endParaRPr lang="de-AT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3.8486974842430396E-2"/>
              <c:y val="0.8902007778958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AT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44127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91647472637345"/>
          <c:y val="0.50494282063679119"/>
          <c:w val="0.3496424851655448"/>
          <c:h val="0.28554981306901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0.07144</cdr:x>
      <cdr:y>0.93951</cdr:y>
    </cdr:from>
    <cdr:to>
      <cdr:x>0.51117</cdr:x>
      <cdr:y>0.9982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663540" y="5125592"/>
          <a:ext cx="4084141" cy="320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100" dirty="0">
              <a:latin typeface="Arial Narrow" panose="020B0606020202030204" pitchFamily="34" charset="0"/>
            </a:rPr>
            <a:t>Quelle: Statistik Austria, Agrarstrukturerhebung</a:t>
          </a:r>
          <a:r>
            <a:rPr lang="de-AT" sz="1100" baseline="0" dirty="0">
              <a:latin typeface="Arial Narrow" panose="020B0606020202030204" pitchFamily="34" charset="0"/>
            </a:rPr>
            <a:t> 2023</a:t>
          </a:r>
          <a:endParaRPr lang="de-AT" sz="11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0.18169</cdr:x>
      <cdr:y>0.28177</cdr:y>
    </cdr:from>
    <cdr:to>
      <cdr:x>0.34217</cdr:x>
      <cdr:y>0.73563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5ACFF1A-8D20-62A2-3BB8-7D4E1D1AB70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aturation sat="66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7553" y="1537237"/>
          <a:ext cx="1490510" cy="24760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F45DB-232A-4292-9CAE-9CF5128CB0CF}" type="datetimeFigureOut">
              <a:rPr lang="de-DE" smtClean="0"/>
              <a:t>05.03.2026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EE8C-53FD-4AB9-BC62-F69B8286D8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Headline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Variante 1 mit grünem Hintergrund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ohne Foto_mit Förder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35762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701" y="259597"/>
            <a:ext cx="954893" cy="59905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99" y="5619750"/>
            <a:ext cx="6276654" cy="12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 und eigenem Bild in Poly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-15544" y="-17962"/>
            <a:ext cx="3663498" cy="6892172"/>
          </a:xfrm>
          <a:custGeom>
            <a:avLst/>
            <a:gdLst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0 w 8216900"/>
              <a:gd name="connsiteY3" fmla="*/ 8216900 h 8216900"/>
              <a:gd name="connsiteX4" fmla="*/ 0 w 8216900"/>
              <a:gd name="connsiteY4" fmla="*/ 0 h 8216900"/>
              <a:gd name="connsiteX0" fmla="*/ 0 w 8216900"/>
              <a:gd name="connsiteY0" fmla="*/ 0 h 8216900"/>
              <a:gd name="connsiteX1" fmla="*/ 8216900 w 8216900"/>
              <a:gd name="connsiteY1" fmla="*/ 0 h 8216900"/>
              <a:gd name="connsiteX2" fmla="*/ 8216900 w 8216900"/>
              <a:gd name="connsiteY2" fmla="*/ 8216900 h 8216900"/>
              <a:gd name="connsiteX3" fmla="*/ 2117558 w 8216900"/>
              <a:gd name="connsiteY3" fmla="*/ 7867984 h 8216900"/>
              <a:gd name="connsiteX4" fmla="*/ 0 w 8216900"/>
              <a:gd name="connsiteY4" fmla="*/ 0 h 8216900"/>
              <a:gd name="connsiteX0" fmla="*/ 0 w 8216900"/>
              <a:gd name="connsiteY0" fmla="*/ 0 h 7867984"/>
              <a:gd name="connsiteX1" fmla="*/ 8216900 w 8216900"/>
              <a:gd name="connsiteY1" fmla="*/ 0 h 7867984"/>
              <a:gd name="connsiteX2" fmla="*/ 5088689 w 8216900"/>
              <a:gd name="connsiteY2" fmla="*/ 7386721 h 7867984"/>
              <a:gd name="connsiteX3" fmla="*/ 2117558 w 8216900"/>
              <a:gd name="connsiteY3" fmla="*/ 7867984 h 7867984"/>
              <a:gd name="connsiteX4" fmla="*/ 0 w 8216900"/>
              <a:gd name="connsiteY4" fmla="*/ 0 h 7867984"/>
              <a:gd name="connsiteX0" fmla="*/ 0 w 6327942"/>
              <a:gd name="connsiteY0" fmla="*/ 0 h 7867984"/>
              <a:gd name="connsiteX1" fmla="*/ 6327942 w 6327942"/>
              <a:gd name="connsiteY1" fmla="*/ 2683042 h 7867984"/>
              <a:gd name="connsiteX2" fmla="*/ 5088689 w 6327942"/>
              <a:gd name="connsiteY2" fmla="*/ 7386721 h 7867984"/>
              <a:gd name="connsiteX3" fmla="*/ 2117558 w 6327942"/>
              <a:gd name="connsiteY3" fmla="*/ 7867984 h 7867984"/>
              <a:gd name="connsiteX4" fmla="*/ 0 w 6327942"/>
              <a:gd name="connsiteY4" fmla="*/ 0 h 7867984"/>
              <a:gd name="connsiteX0" fmla="*/ 60158 w 4210384"/>
              <a:gd name="connsiteY0" fmla="*/ 0 h 8000331"/>
              <a:gd name="connsiteX1" fmla="*/ 4210384 w 4210384"/>
              <a:gd name="connsiteY1" fmla="*/ 2815389 h 8000331"/>
              <a:gd name="connsiteX2" fmla="*/ 2971131 w 4210384"/>
              <a:gd name="connsiteY2" fmla="*/ 7519068 h 8000331"/>
              <a:gd name="connsiteX3" fmla="*/ 0 w 4210384"/>
              <a:gd name="connsiteY3" fmla="*/ 8000331 h 8000331"/>
              <a:gd name="connsiteX4" fmla="*/ 60158 w 4210384"/>
              <a:gd name="connsiteY4" fmla="*/ 0 h 8000331"/>
              <a:gd name="connsiteX0" fmla="*/ 60158 w 4210384"/>
              <a:gd name="connsiteY0" fmla="*/ 12365 h 8012696"/>
              <a:gd name="connsiteX1" fmla="*/ 35928 w 4210384"/>
              <a:gd name="connsiteY1" fmla="*/ 0 h 8012696"/>
              <a:gd name="connsiteX2" fmla="*/ 4210384 w 4210384"/>
              <a:gd name="connsiteY2" fmla="*/ 2827754 h 8012696"/>
              <a:gd name="connsiteX3" fmla="*/ 2971131 w 4210384"/>
              <a:gd name="connsiteY3" fmla="*/ 7531433 h 8012696"/>
              <a:gd name="connsiteX4" fmla="*/ 0 w 4210384"/>
              <a:gd name="connsiteY4" fmla="*/ 8012696 h 8012696"/>
              <a:gd name="connsiteX5" fmla="*/ 60158 w 4210384"/>
              <a:gd name="connsiteY5" fmla="*/ 12365 h 8012696"/>
              <a:gd name="connsiteX0" fmla="*/ 0 w 5533858"/>
              <a:gd name="connsiteY0" fmla="*/ 96586 h 8012696"/>
              <a:gd name="connsiteX1" fmla="*/ 1359402 w 5533858"/>
              <a:gd name="connsiteY1" fmla="*/ 0 h 8012696"/>
              <a:gd name="connsiteX2" fmla="*/ 5533858 w 5533858"/>
              <a:gd name="connsiteY2" fmla="*/ 2827754 h 8012696"/>
              <a:gd name="connsiteX3" fmla="*/ 4294605 w 5533858"/>
              <a:gd name="connsiteY3" fmla="*/ 7531433 h 8012696"/>
              <a:gd name="connsiteX4" fmla="*/ 1323474 w 5533858"/>
              <a:gd name="connsiteY4" fmla="*/ 8012696 h 8012696"/>
              <a:gd name="connsiteX5" fmla="*/ 0 w 5533858"/>
              <a:gd name="connsiteY5" fmla="*/ 96586 h 8012696"/>
              <a:gd name="connsiteX0" fmla="*/ 0 w 5533858"/>
              <a:gd name="connsiteY0" fmla="*/ 0 h 7916110"/>
              <a:gd name="connsiteX1" fmla="*/ 3224296 w 5533858"/>
              <a:gd name="connsiteY1" fmla="*/ 252330 h 7916110"/>
              <a:gd name="connsiteX2" fmla="*/ 5533858 w 5533858"/>
              <a:gd name="connsiteY2" fmla="*/ 2731168 h 7916110"/>
              <a:gd name="connsiteX3" fmla="*/ 4294605 w 5533858"/>
              <a:gd name="connsiteY3" fmla="*/ 7434847 h 7916110"/>
              <a:gd name="connsiteX4" fmla="*/ 1323474 w 5533858"/>
              <a:gd name="connsiteY4" fmla="*/ 7916110 h 7916110"/>
              <a:gd name="connsiteX5" fmla="*/ 0 w 5533858"/>
              <a:gd name="connsiteY5" fmla="*/ 0 h 7916110"/>
              <a:gd name="connsiteX0" fmla="*/ 0 w 5533858"/>
              <a:gd name="connsiteY0" fmla="*/ 0 h 7916445"/>
              <a:gd name="connsiteX1" fmla="*/ 3224296 w 5533858"/>
              <a:gd name="connsiteY1" fmla="*/ 252330 h 7916445"/>
              <a:gd name="connsiteX2" fmla="*/ 5533858 w 5533858"/>
              <a:gd name="connsiteY2" fmla="*/ 2731168 h 7916445"/>
              <a:gd name="connsiteX3" fmla="*/ 4294605 w 5533858"/>
              <a:gd name="connsiteY3" fmla="*/ 7434847 h 7916445"/>
              <a:gd name="connsiteX4" fmla="*/ 1323474 w 5533858"/>
              <a:gd name="connsiteY4" fmla="*/ 7916110 h 7916445"/>
              <a:gd name="connsiteX5" fmla="*/ 1335338 w 5533858"/>
              <a:gd name="connsiteY5" fmla="*/ 7916445 h 7916445"/>
              <a:gd name="connsiteX6" fmla="*/ 0 w 5533858"/>
              <a:gd name="connsiteY6" fmla="*/ 0 h 7916445"/>
              <a:gd name="connsiteX0" fmla="*/ 252830 w 5786688"/>
              <a:gd name="connsiteY0" fmla="*/ 0 h 8265360"/>
              <a:gd name="connsiteX1" fmla="*/ 3477126 w 5786688"/>
              <a:gd name="connsiteY1" fmla="*/ 252330 h 8265360"/>
              <a:gd name="connsiteX2" fmla="*/ 5786688 w 5786688"/>
              <a:gd name="connsiteY2" fmla="*/ 2731168 h 8265360"/>
              <a:gd name="connsiteX3" fmla="*/ 4547435 w 5786688"/>
              <a:gd name="connsiteY3" fmla="*/ 7434847 h 8265360"/>
              <a:gd name="connsiteX4" fmla="*/ 1576304 w 5786688"/>
              <a:gd name="connsiteY4" fmla="*/ 7916110 h 8265360"/>
              <a:gd name="connsiteX5" fmla="*/ 0 w 5786688"/>
              <a:gd name="connsiteY5" fmla="*/ 8265360 h 8265360"/>
              <a:gd name="connsiteX6" fmla="*/ 252830 w 5786688"/>
              <a:gd name="connsiteY6" fmla="*/ 0 h 8265360"/>
              <a:gd name="connsiteX0" fmla="*/ 252830 w 5786688"/>
              <a:gd name="connsiteY0" fmla="*/ 0 h 8445500"/>
              <a:gd name="connsiteX1" fmla="*/ 3477126 w 5786688"/>
              <a:gd name="connsiteY1" fmla="*/ 252330 h 8445500"/>
              <a:gd name="connsiteX2" fmla="*/ 5786688 w 5786688"/>
              <a:gd name="connsiteY2" fmla="*/ 2731168 h 8445500"/>
              <a:gd name="connsiteX3" fmla="*/ 4547435 w 5786688"/>
              <a:gd name="connsiteY3" fmla="*/ 7434847 h 8445500"/>
              <a:gd name="connsiteX4" fmla="*/ 1528177 w 5786688"/>
              <a:gd name="connsiteY4" fmla="*/ 8445500 h 8445500"/>
              <a:gd name="connsiteX5" fmla="*/ 0 w 5786688"/>
              <a:gd name="connsiteY5" fmla="*/ 8265360 h 8445500"/>
              <a:gd name="connsiteX6" fmla="*/ 252830 w 5786688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798719"/>
              <a:gd name="connsiteY0" fmla="*/ 0 h 8445500"/>
              <a:gd name="connsiteX1" fmla="*/ 3477126 w 5798719"/>
              <a:gd name="connsiteY1" fmla="*/ 252330 h 8445500"/>
              <a:gd name="connsiteX2" fmla="*/ 5798719 w 5798719"/>
              <a:gd name="connsiteY2" fmla="*/ 2695073 h 8445500"/>
              <a:gd name="connsiteX3" fmla="*/ 4547435 w 5798719"/>
              <a:gd name="connsiteY3" fmla="*/ 7434847 h 8445500"/>
              <a:gd name="connsiteX4" fmla="*/ 1528177 w 5798719"/>
              <a:gd name="connsiteY4" fmla="*/ 8445500 h 8445500"/>
              <a:gd name="connsiteX5" fmla="*/ 0 w 5798719"/>
              <a:gd name="connsiteY5" fmla="*/ 8265360 h 8445500"/>
              <a:gd name="connsiteX6" fmla="*/ 252830 w 5798719"/>
              <a:gd name="connsiteY6" fmla="*/ 0 h 8445500"/>
              <a:gd name="connsiteX0" fmla="*/ 252830 w 5826309"/>
              <a:gd name="connsiteY0" fmla="*/ 0 h 8445500"/>
              <a:gd name="connsiteX1" fmla="*/ 3477126 w 5826309"/>
              <a:gd name="connsiteY1" fmla="*/ 252330 h 8445500"/>
              <a:gd name="connsiteX2" fmla="*/ 5798719 w 5826309"/>
              <a:gd name="connsiteY2" fmla="*/ 2695073 h 8445500"/>
              <a:gd name="connsiteX3" fmla="*/ 4547435 w 5826309"/>
              <a:gd name="connsiteY3" fmla="*/ 7434847 h 8445500"/>
              <a:gd name="connsiteX4" fmla="*/ 1528177 w 5826309"/>
              <a:gd name="connsiteY4" fmla="*/ 8445500 h 8445500"/>
              <a:gd name="connsiteX5" fmla="*/ 0 w 5826309"/>
              <a:gd name="connsiteY5" fmla="*/ 8265360 h 8445500"/>
              <a:gd name="connsiteX6" fmla="*/ 252830 w 5826309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95073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799570"/>
              <a:gd name="connsiteY0" fmla="*/ 0 h 8445500"/>
              <a:gd name="connsiteX1" fmla="*/ 3477126 w 5799570"/>
              <a:gd name="connsiteY1" fmla="*/ 252330 h 8445500"/>
              <a:gd name="connsiteX2" fmla="*/ 5798719 w 5799570"/>
              <a:gd name="connsiteY2" fmla="*/ 2695073 h 8445500"/>
              <a:gd name="connsiteX3" fmla="*/ 4547435 w 5799570"/>
              <a:gd name="connsiteY3" fmla="*/ 7434847 h 8445500"/>
              <a:gd name="connsiteX4" fmla="*/ 1528177 w 5799570"/>
              <a:gd name="connsiteY4" fmla="*/ 8445500 h 8445500"/>
              <a:gd name="connsiteX5" fmla="*/ 0 w 5799570"/>
              <a:gd name="connsiteY5" fmla="*/ 8265360 h 8445500"/>
              <a:gd name="connsiteX6" fmla="*/ 252830 w 5799570"/>
              <a:gd name="connsiteY6" fmla="*/ 0 h 8445500"/>
              <a:gd name="connsiteX0" fmla="*/ 252830 w 5859680"/>
              <a:gd name="connsiteY0" fmla="*/ 0 h 8445500"/>
              <a:gd name="connsiteX1" fmla="*/ 3477126 w 5859680"/>
              <a:gd name="connsiteY1" fmla="*/ 252330 h 8445500"/>
              <a:gd name="connsiteX2" fmla="*/ 5858877 w 5859680"/>
              <a:gd name="connsiteY2" fmla="*/ 2755231 h 8445500"/>
              <a:gd name="connsiteX3" fmla="*/ 4547435 w 5859680"/>
              <a:gd name="connsiteY3" fmla="*/ 7434847 h 8445500"/>
              <a:gd name="connsiteX4" fmla="*/ 1528177 w 5859680"/>
              <a:gd name="connsiteY4" fmla="*/ 8445500 h 8445500"/>
              <a:gd name="connsiteX5" fmla="*/ 0 w 5859680"/>
              <a:gd name="connsiteY5" fmla="*/ 8265360 h 8445500"/>
              <a:gd name="connsiteX6" fmla="*/ 252830 w 5859680"/>
              <a:gd name="connsiteY6" fmla="*/ 0 h 8445500"/>
              <a:gd name="connsiteX0" fmla="*/ 252830 w 5861174"/>
              <a:gd name="connsiteY0" fmla="*/ 0 h 8445500"/>
              <a:gd name="connsiteX1" fmla="*/ 3477126 w 5861174"/>
              <a:gd name="connsiteY1" fmla="*/ 252330 h 8445500"/>
              <a:gd name="connsiteX2" fmla="*/ 5858877 w 5861174"/>
              <a:gd name="connsiteY2" fmla="*/ 2755231 h 8445500"/>
              <a:gd name="connsiteX3" fmla="*/ 4547435 w 5861174"/>
              <a:gd name="connsiteY3" fmla="*/ 7434847 h 8445500"/>
              <a:gd name="connsiteX4" fmla="*/ 1528177 w 5861174"/>
              <a:gd name="connsiteY4" fmla="*/ 8445500 h 8445500"/>
              <a:gd name="connsiteX5" fmla="*/ 0 w 5861174"/>
              <a:gd name="connsiteY5" fmla="*/ 8265360 h 8445500"/>
              <a:gd name="connsiteX6" fmla="*/ 252830 w 5861174"/>
              <a:gd name="connsiteY6" fmla="*/ 0 h 8445500"/>
              <a:gd name="connsiteX0" fmla="*/ 252830 w 5859786"/>
              <a:gd name="connsiteY0" fmla="*/ 0 h 8445500"/>
              <a:gd name="connsiteX1" fmla="*/ 3477126 w 5859786"/>
              <a:gd name="connsiteY1" fmla="*/ 252330 h 8445500"/>
              <a:gd name="connsiteX2" fmla="*/ 5858877 w 5859786"/>
              <a:gd name="connsiteY2" fmla="*/ 2755231 h 8445500"/>
              <a:gd name="connsiteX3" fmla="*/ 4547435 w 5859786"/>
              <a:gd name="connsiteY3" fmla="*/ 7434847 h 8445500"/>
              <a:gd name="connsiteX4" fmla="*/ 1528177 w 5859786"/>
              <a:gd name="connsiteY4" fmla="*/ 8445500 h 8445500"/>
              <a:gd name="connsiteX5" fmla="*/ 0 w 5859786"/>
              <a:gd name="connsiteY5" fmla="*/ 8265360 h 8445500"/>
              <a:gd name="connsiteX6" fmla="*/ 252830 w 5859786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859589"/>
              <a:gd name="connsiteY0" fmla="*/ 0 h 8445500"/>
              <a:gd name="connsiteX1" fmla="*/ 3477126 w 5859589"/>
              <a:gd name="connsiteY1" fmla="*/ 252330 h 8445500"/>
              <a:gd name="connsiteX2" fmla="*/ 5858877 w 5859589"/>
              <a:gd name="connsiteY2" fmla="*/ 2755231 h 8445500"/>
              <a:gd name="connsiteX3" fmla="*/ 4547435 w 5859589"/>
              <a:gd name="connsiteY3" fmla="*/ 7434847 h 8445500"/>
              <a:gd name="connsiteX4" fmla="*/ 1528177 w 5859589"/>
              <a:gd name="connsiteY4" fmla="*/ 8445500 h 8445500"/>
              <a:gd name="connsiteX5" fmla="*/ 0 w 5859589"/>
              <a:gd name="connsiteY5" fmla="*/ 8265360 h 8445500"/>
              <a:gd name="connsiteX6" fmla="*/ 252830 w 5859589"/>
              <a:gd name="connsiteY6" fmla="*/ 0 h 8445500"/>
              <a:gd name="connsiteX0" fmla="*/ 252830 w 5776142"/>
              <a:gd name="connsiteY0" fmla="*/ 0 h 8445500"/>
              <a:gd name="connsiteX1" fmla="*/ 3477126 w 5776142"/>
              <a:gd name="connsiteY1" fmla="*/ 252330 h 8445500"/>
              <a:gd name="connsiteX2" fmla="*/ 5774656 w 5776142"/>
              <a:gd name="connsiteY2" fmla="*/ 2622884 h 8445500"/>
              <a:gd name="connsiteX3" fmla="*/ 4547435 w 5776142"/>
              <a:gd name="connsiteY3" fmla="*/ 7434847 h 8445500"/>
              <a:gd name="connsiteX4" fmla="*/ 1528177 w 5776142"/>
              <a:gd name="connsiteY4" fmla="*/ 8445500 h 8445500"/>
              <a:gd name="connsiteX5" fmla="*/ 0 w 5776142"/>
              <a:gd name="connsiteY5" fmla="*/ 8265360 h 8445500"/>
              <a:gd name="connsiteX6" fmla="*/ 252830 w 5776142"/>
              <a:gd name="connsiteY6" fmla="*/ 0 h 8445500"/>
              <a:gd name="connsiteX0" fmla="*/ 252830 w 5824174"/>
              <a:gd name="connsiteY0" fmla="*/ 0 h 8445500"/>
              <a:gd name="connsiteX1" fmla="*/ 3477126 w 5824174"/>
              <a:gd name="connsiteY1" fmla="*/ 252330 h 8445500"/>
              <a:gd name="connsiteX2" fmla="*/ 5822782 w 5824174"/>
              <a:gd name="connsiteY2" fmla="*/ 2671010 h 8445500"/>
              <a:gd name="connsiteX3" fmla="*/ 4547435 w 5824174"/>
              <a:gd name="connsiteY3" fmla="*/ 7434847 h 8445500"/>
              <a:gd name="connsiteX4" fmla="*/ 1528177 w 5824174"/>
              <a:gd name="connsiteY4" fmla="*/ 8445500 h 8445500"/>
              <a:gd name="connsiteX5" fmla="*/ 0 w 5824174"/>
              <a:gd name="connsiteY5" fmla="*/ 8265360 h 8445500"/>
              <a:gd name="connsiteX6" fmla="*/ 252830 w 5824174"/>
              <a:gd name="connsiteY6" fmla="*/ 0 h 8445500"/>
              <a:gd name="connsiteX0" fmla="*/ 252830 w 5823656"/>
              <a:gd name="connsiteY0" fmla="*/ 0 h 8445500"/>
              <a:gd name="connsiteX1" fmla="*/ 3477126 w 5823656"/>
              <a:gd name="connsiteY1" fmla="*/ 252330 h 8445500"/>
              <a:gd name="connsiteX2" fmla="*/ 5822782 w 5823656"/>
              <a:gd name="connsiteY2" fmla="*/ 2671010 h 8445500"/>
              <a:gd name="connsiteX3" fmla="*/ 4547435 w 5823656"/>
              <a:gd name="connsiteY3" fmla="*/ 7434847 h 8445500"/>
              <a:gd name="connsiteX4" fmla="*/ 1528177 w 5823656"/>
              <a:gd name="connsiteY4" fmla="*/ 8445500 h 8445500"/>
              <a:gd name="connsiteX5" fmla="*/ 0 w 5823656"/>
              <a:gd name="connsiteY5" fmla="*/ 8265360 h 8445500"/>
              <a:gd name="connsiteX6" fmla="*/ 252830 w 5823656"/>
              <a:gd name="connsiteY6" fmla="*/ 0 h 8445500"/>
              <a:gd name="connsiteX0" fmla="*/ 252830 w 5800157"/>
              <a:gd name="connsiteY0" fmla="*/ 0 h 8445500"/>
              <a:gd name="connsiteX1" fmla="*/ 3477126 w 5800157"/>
              <a:gd name="connsiteY1" fmla="*/ 252330 h 8445500"/>
              <a:gd name="connsiteX2" fmla="*/ 5798719 w 5800157"/>
              <a:gd name="connsiteY2" fmla="*/ 2622884 h 8445500"/>
              <a:gd name="connsiteX3" fmla="*/ 4547435 w 5800157"/>
              <a:gd name="connsiteY3" fmla="*/ 7434847 h 8445500"/>
              <a:gd name="connsiteX4" fmla="*/ 1528177 w 5800157"/>
              <a:gd name="connsiteY4" fmla="*/ 8445500 h 8445500"/>
              <a:gd name="connsiteX5" fmla="*/ 0 w 5800157"/>
              <a:gd name="connsiteY5" fmla="*/ 8265360 h 8445500"/>
              <a:gd name="connsiteX6" fmla="*/ 252830 w 5800157"/>
              <a:gd name="connsiteY6" fmla="*/ 0 h 8445500"/>
              <a:gd name="connsiteX0" fmla="*/ 252830 w 5956314"/>
              <a:gd name="connsiteY0" fmla="*/ 0 h 8445500"/>
              <a:gd name="connsiteX1" fmla="*/ 3477126 w 5956314"/>
              <a:gd name="connsiteY1" fmla="*/ 252330 h 8445500"/>
              <a:gd name="connsiteX2" fmla="*/ 5955130 w 5956314"/>
              <a:gd name="connsiteY2" fmla="*/ 2767262 h 8445500"/>
              <a:gd name="connsiteX3" fmla="*/ 4547435 w 5956314"/>
              <a:gd name="connsiteY3" fmla="*/ 7434847 h 8445500"/>
              <a:gd name="connsiteX4" fmla="*/ 1528177 w 5956314"/>
              <a:gd name="connsiteY4" fmla="*/ 8445500 h 8445500"/>
              <a:gd name="connsiteX5" fmla="*/ 0 w 5956314"/>
              <a:gd name="connsiteY5" fmla="*/ 8265360 h 8445500"/>
              <a:gd name="connsiteX6" fmla="*/ 252830 w 5956314"/>
              <a:gd name="connsiteY6" fmla="*/ 0 h 8445500"/>
              <a:gd name="connsiteX0" fmla="*/ 252830 w 5971493"/>
              <a:gd name="connsiteY0" fmla="*/ 0 h 8445500"/>
              <a:gd name="connsiteX1" fmla="*/ 3477126 w 5971493"/>
              <a:gd name="connsiteY1" fmla="*/ 252330 h 8445500"/>
              <a:gd name="connsiteX2" fmla="*/ 5955130 w 5971493"/>
              <a:gd name="connsiteY2" fmla="*/ 2767262 h 8445500"/>
              <a:gd name="connsiteX3" fmla="*/ 4547435 w 5971493"/>
              <a:gd name="connsiteY3" fmla="*/ 7434847 h 8445500"/>
              <a:gd name="connsiteX4" fmla="*/ 1528177 w 5971493"/>
              <a:gd name="connsiteY4" fmla="*/ 8445500 h 8445500"/>
              <a:gd name="connsiteX5" fmla="*/ 0 w 5971493"/>
              <a:gd name="connsiteY5" fmla="*/ 8265360 h 8445500"/>
              <a:gd name="connsiteX6" fmla="*/ 252830 w 5971493"/>
              <a:gd name="connsiteY6" fmla="*/ 0 h 8445500"/>
              <a:gd name="connsiteX0" fmla="*/ 252830 w 5770538"/>
              <a:gd name="connsiteY0" fmla="*/ 0 h 8445500"/>
              <a:gd name="connsiteX1" fmla="*/ 3477126 w 5770538"/>
              <a:gd name="connsiteY1" fmla="*/ 252330 h 8445500"/>
              <a:gd name="connsiteX2" fmla="*/ 5750593 w 5770538"/>
              <a:gd name="connsiteY2" fmla="*/ 2658978 h 8445500"/>
              <a:gd name="connsiteX3" fmla="*/ 4547435 w 5770538"/>
              <a:gd name="connsiteY3" fmla="*/ 7434847 h 8445500"/>
              <a:gd name="connsiteX4" fmla="*/ 1528177 w 5770538"/>
              <a:gd name="connsiteY4" fmla="*/ 8445500 h 8445500"/>
              <a:gd name="connsiteX5" fmla="*/ 0 w 5770538"/>
              <a:gd name="connsiteY5" fmla="*/ 8265360 h 8445500"/>
              <a:gd name="connsiteX6" fmla="*/ 252830 w 5770538"/>
              <a:gd name="connsiteY6" fmla="*/ 0 h 8445500"/>
              <a:gd name="connsiteX0" fmla="*/ 252830 w 5767797"/>
              <a:gd name="connsiteY0" fmla="*/ 0 h 8445500"/>
              <a:gd name="connsiteX1" fmla="*/ 3477126 w 5767797"/>
              <a:gd name="connsiteY1" fmla="*/ 252330 h 8445500"/>
              <a:gd name="connsiteX2" fmla="*/ 5750593 w 5767797"/>
              <a:gd name="connsiteY2" fmla="*/ 2658978 h 8445500"/>
              <a:gd name="connsiteX3" fmla="*/ 4547435 w 5767797"/>
              <a:gd name="connsiteY3" fmla="*/ 7434847 h 8445500"/>
              <a:gd name="connsiteX4" fmla="*/ 1528177 w 5767797"/>
              <a:gd name="connsiteY4" fmla="*/ 8445500 h 8445500"/>
              <a:gd name="connsiteX5" fmla="*/ 0 w 5767797"/>
              <a:gd name="connsiteY5" fmla="*/ 8265360 h 8445500"/>
              <a:gd name="connsiteX6" fmla="*/ 252830 w 5767797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762071"/>
              <a:gd name="connsiteY0" fmla="*/ 0 h 8445500"/>
              <a:gd name="connsiteX1" fmla="*/ 3477126 w 5762071"/>
              <a:gd name="connsiteY1" fmla="*/ 252330 h 8445500"/>
              <a:gd name="connsiteX2" fmla="*/ 5750593 w 5762071"/>
              <a:gd name="connsiteY2" fmla="*/ 2658978 h 8445500"/>
              <a:gd name="connsiteX3" fmla="*/ 4547435 w 5762071"/>
              <a:gd name="connsiteY3" fmla="*/ 7434847 h 8445500"/>
              <a:gd name="connsiteX4" fmla="*/ 1528177 w 5762071"/>
              <a:gd name="connsiteY4" fmla="*/ 8445500 h 8445500"/>
              <a:gd name="connsiteX5" fmla="*/ 0 w 5762071"/>
              <a:gd name="connsiteY5" fmla="*/ 8265360 h 8445500"/>
              <a:gd name="connsiteX6" fmla="*/ 252830 w 5762071"/>
              <a:gd name="connsiteY6" fmla="*/ 0 h 8445500"/>
              <a:gd name="connsiteX0" fmla="*/ 252830 w 5861712"/>
              <a:gd name="connsiteY0" fmla="*/ 0 h 8445500"/>
              <a:gd name="connsiteX1" fmla="*/ 3477126 w 5861712"/>
              <a:gd name="connsiteY1" fmla="*/ 252330 h 8445500"/>
              <a:gd name="connsiteX2" fmla="*/ 5750593 w 5861712"/>
              <a:gd name="connsiteY2" fmla="*/ 2658978 h 8445500"/>
              <a:gd name="connsiteX3" fmla="*/ 4547435 w 5861712"/>
              <a:gd name="connsiteY3" fmla="*/ 7434847 h 8445500"/>
              <a:gd name="connsiteX4" fmla="*/ 1528177 w 5861712"/>
              <a:gd name="connsiteY4" fmla="*/ 8445500 h 8445500"/>
              <a:gd name="connsiteX5" fmla="*/ 0 w 5861712"/>
              <a:gd name="connsiteY5" fmla="*/ 8265360 h 8445500"/>
              <a:gd name="connsiteX6" fmla="*/ 252830 w 5861712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34847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318"/>
              <a:gd name="connsiteY0" fmla="*/ 0 h 8445500"/>
              <a:gd name="connsiteX1" fmla="*/ 3477126 w 5760318"/>
              <a:gd name="connsiteY1" fmla="*/ 252330 h 8445500"/>
              <a:gd name="connsiteX2" fmla="*/ 5750593 w 5760318"/>
              <a:gd name="connsiteY2" fmla="*/ 2658978 h 8445500"/>
              <a:gd name="connsiteX3" fmla="*/ 4547435 w 5760318"/>
              <a:gd name="connsiteY3" fmla="*/ 7460973 h 8445500"/>
              <a:gd name="connsiteX4" fmla="*/ 1528177 w 5760318"/>
              <a:gd name="connsiteY4" fmla="*/ 8445500 h 8445500"/>
              <a:gd name="connsiteX5" fmla="*/ 0 w 5760318"/>
              <a:gd name="connsiteY5" fmla="*/ 8265360 h 8445500"/>
              <a:gd name="connsiteX6" fmla="*/ 252830 w 5760318"/>
              <a:gd name="connsiteY6" fmla="*/ 0 h 8445500"/>
              <a:gd name="connsiteX0" fmla="*/ 252830 w 5760853"/>
              <a:gd name="connsiteY0" fmla="*/ 0 h 8445500"/>
              <a:gd name="connsiteX1" fmla="*/ 3477126 w 5760853"/>
              <a:gd name="connsiteY1" fmla="*/ 252330 h 8445500"/>
              <a:gd name="connsiteX2" fmla="*/ 5750593 w 5760853"/>
              <a:gd name="connsiteY2" fmla="*/ 2658978 h 8445500"/>
              <a:gd name="connsiteX3" fmla="*/ 4547435 w 5760853"/>
              <a:gd name="connsiteY3" fmla="*/ 7460973 h 8445500"/>
              <a:gd name="connsiteX4" fmla="*/ 1528177 w 5760853"/>
              <a:gd name="connsiteY4" fmla="*/ 8445500 h 8445500"/>
              <a:gd name="connsiteX5" fmla="*/ 0 w 5760853"/>
              <a:gd name="connsiteY5" fmla="*/ 8265360 h 8445500"/>
              <a:gd name="connsiteX6" fmla="*/ 252830 w 5760853"/>
              <a:gd name="connsiteY6" fmla="*/ 0 h 8445500"/>
              <a:gd name="connsiteX0" fmla="*/ 252830 w 5760309"/>
              <a:gd name="connsiteY0" fmla="*/ 0 h 8445500"/>
              <a:gd name="connsiteX1" fmla="*/ 3477126 w 5760309"/>
              <a:gd name="connsiteY1" fmla="*/ 252330 h 8445500"/>
              <a:gd name="connsiteX2" fmla="*/ 5750593 w 5760309"/>
              <a:gd name="connsiteY2" fmla="*/ 2658978 h 8445500"/>
              <a:gd name="connsiteX3" fmla="*/ 4477766 w 5760309"/>
              <a:gd name="connsiteY3" fmla="*/ 7434847 h 8445500"/>
              <a:gd name="connsiteX4" fmla="*/ 1528177 w 5760309"/>
              <a:gd name="connsiteY4" fmla="*/ 8445500 h 8445500"/>
              <a:gd name="connsiteX5" fmla="*/ 0 w 5760309"/>
              <a:gd name="connsiteY5" fmla="*/ 8265360 h 8445500"/>
              <a:gd name="connsiteX6" fmla="*/ 252830 w 5760309"/>
              <a:gd name="connsiteY6" fmla="*/ 0 h 8445500"/>
              <a:gd name="connsiteX0" fmla="*/ 252830 w 5760985"/>
              <a:gd name="connsiteY0" fmla="*/ 0 h 8445500"/>
              <a:gd name="connsiteX1" fmla="*/ 3477126 w 5760985"/>
              <a:gd name="connsiteY1" fmla="*/ 252330 h 8445500"/>
              <a:gd name="connsiteX2" fmla="*/ 5750593 w 5760985"/>
              <a:gd name="connsiteY2" fmla="*/ 2658978 h 8445500"/>
              <a:gd name="connsiteX3" fmla="*/ 4477766 w 5760985"/>
              <a:gd name="connsiteY3" fmla="*/ 7434847 h 8445500"/>
              <a:gd name="connsiteX4" fmla="*/ 1528177 w 5760985"/>
              <a:gd name="connsiteY4" fmla="*/ 8445500 h 8445500"/>
              <a:gd name="connsiteX5" fmla="*/ 0 w 5760985"/>
              <a:gd name="connsiteY5" fmla="*/ 8265360 h 8445500"/>
              <a:gd name="connsiteX6" fmla="*/ 252830 w 5760985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5130"/>
              <a:gd name="connsiteY0" fmla="*/ 0 h 8445500"/>
              <a:gd name="connsiteX1" fmla="*/ 3477126 w 5775130"/>
              <a:gd name="connsiteY1" fmla="*/ 252330 h 8445500"/>
              <a:gd name="connsiteX2" fmla="*/ 5750593 w 5775130"/>
              <a:gd name="connsiteY2" fmla="*/ 2658978 h 8445500"/>
              <a:gd name="connsiteX3" fmla="*/ 4477766 w 5775130"/>
              <a:gd name="connsiteY3" fmla="*/ 7434847 h 8445500"/>
              <a:gd name="connsiteX4" fmla="*/ 1528177 w 5775130"/>
              <a:gd name="connsiteY4" fmla="*/ 8445500 h 8445500"/>
              <a:gd name="connsiteX5" fmla="*/ 0 w 5775130"/>
              <a:gd name="connsiteY5" fmla="*/ 8265360 h 8445500"/>
              <a:gd name="connsiteX6" fmla="*/ 252830 w 5775130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779455"/>
              <a:gd name="connsiteY0" fmla="*/ 0 h 8445500"/>
              <a:gd name="connsiteX1" fmla="*/ 3477126 w 5779455"/>
              <a:gd name="connsiteY1" fmla="*/ 252330 h 8445500"/>
              <a:gd name="connsiteX2" fmla="*/ 5750593 w 5779455"/>
              <a:gd name="connsiteY2" fmla="*/ 2658978 h 8445500"/>
              <a:gd name="connsiteX3" fmla="*/ 4564851 w 5779455"/>
              <a:gd name="connsiteY3" fmla="*/ 7347761 h 8445500"/>
              <a:gd name="connsiteX4" fmla="*/ 1528177 w 5779455"/>
              <a:gd name="connsiteY4" fmla="*/ 8445500 h 8445500"/>
              <a:gd name="connsiteX5" fmla="*/ 0 w 5779455"/>
              <a:gd name="connsiteY5" fmla="*/ 8265360 h 8445500"/>
              <a:gd name="connsiteX6" fmla="*/ 252830 w 5779455"/>
              <a:gd name="connsiteY6" fmla="*/ 0 h 8445500"/>
              <a:gd name="connsiteX0" fmla="*/ 252830 w 5818973"/>
              <a:gd name="connsiteY0" fmla="*/ 0 h 8445500"/>
              <a:gd name="connsiteX1" fmla="*/ 3477126 w 5818973"/>
              <a:gd name="connsiteY1" fmla="*/ 252330 h 8445500"/>
              <a:gd name="connsiteX2" fmla="*/ 5750593 w 5818973"/>
              <a:gd name="connsiteY2" fmla="*/ 2658978 h 8445500"/>
              <a:gd name="connsiteX3" fmla="*/ 4564851 w 5818973"/>
              <a:gd name="connsiteY3" fmla="*/ 7347761 h 8445500"/>
              <a:gd name="connsiteX4" fmla="*/ 1528177 w 5818973"/>
              <a:gd name="connsiteY4" fmla="*/ 8445500 h 8445500"/>
              <a:gd name="connsiteX5" fmla="*/ 0 w 5818973"/>
              <a:gd name="connsiteY5" fmla="*/ 8265360 h 8445500"/>
              <a:gd name="connsiteX6" fmla="*/ 252830 w 5818973"/>
              <a:gd name="connsiteY6" fmla="*/ 0 h 8445500"/>
              <a:gd name="connsiteX0" fmla="*/ 252830 w 5978347"/>
              <a:gd name="connsiteY0" fmla="*/ 0 h 8445500"/>
              <a:gd name="connsiteX1" fmla="*/ 3477126 w 5978347"/>
              <a:gd name="connsiteY1" fmla="*/ 252330 h 8445500"/>
              <a:gd name="connsiteX2" fmla="*/ 5750593 w 5978347"/>
              <a:gd name="connsiteY2" fmla="*/ 2658978 h 8445500"/>
              <a:gd name="connsiteX3" fmla="*/ 5764387 w 5978347"/>
              <a:gd name="connsiteY3" fmla="*/ 2655436 h 8445500"/>
              <a:gd name="connsiteX4" fmla="*/ 4564851 w 5978347"/>
              <a:gd name="connsiteY4" fmla="*/ 7347761 h 8445500"/>
              <a:gd name="connsiteX5" fmla="*/ 1528177 w 5978347"/>
              <a:gd name="connsiteY5" fmla="*/ 8445500 h 8445500"/>
              <a:gd name="connsiteX6" fmla="*/ 0 w 5978347"/>
              <a:gd name="connsiteY6" fmla="*/ 8265360 h 8445500"/>
              <a:gd name="connsiteX7" fmla="*/ 252830 w 5978347"/>
              <a:gd name="connsiteY7" fmla="*/ 0 h 8445500"/>
              <a:gd name="connsiteX0" fmla="*/ 252830 w 5956989"/>
              <a:gd name="connsiteY0" fmla="*/ 0 h 8445500"/>
              <a:gd name="connsiteX1" fmla="*/ 3477126 w 5956989"/>
              <a:gd name="connsiteY1" fmla="*/ 252330 h 8445500"/>
              <a:gd name="connsiteX2" fmla="*/ 5750593 w 5956989"/>
              <a:gd name="connsiteY2" fmla="*/ 2658978 h 8445500"/>
              <a:gd name="connsiteX3" fmla="*/ 5764387 w 5956989"/>
              <a:gd name="connsiteY3" fmla="*/ 2655436 h 8445500"/>
              <a:gd name="connsiteX4" fmla="*/ 4564851 w 5956989"/>
              <a:gd name="connsiteY4" fmla="*/ 7347761 h 8445500"/>
              <a:gd name="connsiteX5" fmla="*/ 1528177 w 5956989"/>
              <a:gd name="connsiteY5" fmla="*/ 8445500 h 8445500"/>
              <a:gd name="connsiteX6" fmla="*/ 0 w 5956989"/>
              <a:gd name="connsiteY6" fmla="*/ 8265360 h 8445500"/>
              <a:gd name="connsiteX7" fmla="*/ 252830 w 5956989"/>
              <a:gd name="connsiteY7" fmla="*/ 0 h 8445500"/>
              <a:gd name="connsiteX0" fmla="*/ 252830 w 6805891"/>
              <a:gd name="connsiteY0" fmla="*/ 0 h 8445500"/>
              <a:gd name="connsiteX1" fmla="*/ 3477126 w 6805891"/>
              <a:gd name="connsiteY1" fmla="*/ 252330 h 8445500"/>
              <a:gd name="connsiteX2" fmla="*/ 5750593 w 6805891"/>
              <a:gd name="connsiteY2" fmla="*/ 2658978 h 8445500"/>
              <a:gd name="connsiteX3" fmla="*/ 6791999 w 6805891"/>
              <a:gd name="connsiteY3" fmla="*/ 3979139 h 8445500"/>
              <a:gd name="connsiteX4" fmla="*/ 4564851 w 6805891"/>
              <a:gd name="connsiteY4" fmla="*/ 7347761 h 8445500"/>
              <a:gd name="connsiteX5" fmla="*/ 1528177 w 6805891"/>
              <a:gd name="connsiteY5" fmla="*/ 8445500 h 8445500"/>
              <a:gd name="connsiteX6" fmla="*/ 0 w 6805891"/>
              <a:gd name="connsiteY6" fmla="*/ 8265360 h 8445500"/>
              <a:gd name="connsiteX7" fmla="*/ 252830 w 6805891"/>
              <a:gd name="connsiteY7" fmla="*/ 0 h 8445500"/>
              <a:gd name="connsiteX0" fmla="*/ 252830 w 6791999"/>
              <a:gd name="connsiteY0" fmla="*/ 0 h 8445500"/>
              <a:gd name="connsiteX1" fmla="*/ 3477126 w 6791999"/>
              <a:gd name="connsiteY1" fmla="*/ 252330 h 8445500"/>
              <a:gd name="connsiteX2" fmla="*/ 5750593 w 6791999"/>
              <a:gd name="connsiteY2" fmla="*/ 2658978 h 8445500"/>
              <a:gd name="connsiteX3" fmla="*/ 6791999 w 6791999"/>
              <a:gd name="connsiteY3" fmla="*/ 3979139 h 8445500"/>
              <a:gd name="connsiteX4" fmla="*/ 4564851 w 6791999"/>
              <a:gd name="connsiteY4" fmla="*/ 7347761 h 8445500"/>
              <a:gd name="connsiteX5" fmla="*/ 1528177 w 6791999"/>
              <a:gd name="connsiteY5" fmla="*/ 8445500 h 8445500"/>
              <a:gd name="connsiteX6" fmla="*/ 0 w 6791999"/>
              <a:gd name="connsiteY6" fmla="*/ 8265360 h 8445500"/>
              <a:gd name="connsiteX7" fmla="*/ 252830 w 6791999"/>
              <a:gd name="connsiteY7" fmla="*/ 0 h 8445500"/>
              <a:gd name="connsiteX0" fmla="*/ 252830 w 5827377"/>
              <a:gd name="connsiteY0" fmla="*/ 0 h 8445500"/>
              <a:gd name="connsiteX1" fmla="*/ 3477126 w 5827377"/>
              <a:gd name="connsiteY1" fmla="*/ 252330 h 8445500"/>
              <a:gd name="connsiteX2" fmla="*/ 5750593 w 5827377"/>
              <a:gd name="connsiteY2" fmla="*/ 2658978 h 8445500"/>
              <a:gd name="connsiteX3" fmla="*/ 5294125 w 5827377"/>
              <a:gd name="connsiteY3" fmla="*/ 4902247 h 8445500"/>
              <a:gd name="connsiteX4" fmla="*/ 4564851 w 5827377"/>
              <a:gd name="connsiteY4" fmla="*/ 7347761 h 8445500"/>
              <a:gd name="connsiteX5" fmla="*/ 1528177 w 5827377"/>
              <a:gd name="connsiteY5" fmla="*/ 8445500 h 8445500"/>
              <a:gd name="connsiteX6" fmla="*/ 0 w 5827377"/>
              <a:gd name="connsiteY6" fmla="*/ 8265360 h 8445500"/>
              <a:gd name="connsiteX7" fmla="*/ 252830 w 5827377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867523"/>
              <a:gd name="connsiteY0" fmla="*/ 0 h 8445500"/>
              <a:gd name="connsiteX1" fmla="*/ 3477126 w 5867523"/>
              <a:gd name="connsiteY1" fmla="*/ 252330 h 8445500"/>
              <a:gd name="connsiteX2" fmla="*/ 5750593 w 5867523"/>
              <a:gd name="connsiteY2" fmla="*/ 2658978 h 8445500"/>
              <a:gd name="connsiteX3" fmla="*/ 5294125 w 5867523"/>
              <a:gd name="connsiteY3" fmla="*/ 4902247 h 8445500"/>
              <a:gd name="connsiteX4" fmla="*/ 4564851 w 5867523"/>
              <a:gd name="connsiteY4" fmla="*/ 7347761 h 8445500"/>
              <a:gd name="connsiteX5" fmla="*/ 1528177 w 5867523"/>
              <a:gd name="connsiteY5" fmla="*/ 8445500 h 8445500"/>
              <a:gd name="connsiteX6" fmla="*/ 0 w 5867523"/>
              <a:gd name="connsiteY6" fmla="*/ 8265360 h 8445500"/>
              <a:gd name="connsiteX7" fmla="*/ 252830 w 5867523"/>
              <a:gd name="connsiteY7" fmla="*/ 0 h 8445500"/>
              <a:gd name="connsiteX0" fmla="*/ 252830 w 5778046"/>
              <a:gd name="connsiteY0" fmla="*/ 0 h 8445500"/>
              <a:gd name="connsiteX1" fmla="*/ 3477126 w 5778046"/>
              <a:gd name="connsiteY1" fmla="*/ 252330 h 8445500"/>
              <a:gd name="connsiteX2" fmla="*/ 5750593 w 5778046"/>
              <a:gd name="connsiteY2" fmla="*/ 2658978 h 8445500"/>
              <a:gd name="connsiteX3" fmla="*/ 5294125 w 5778046"/>
              <a:gd name="connsiteY3" fmla="*/ 4902247 h 8445500"/>
              <a:gd name="connsiteX4" fmla="*/ 4564851 w 5778046"/>
              <a:gd name="connsiteY4" fmla="*/ 7347761 h 8445500"/>
              <a:gd name="connsiteX5" fmla="*/ 1528177 w 5778046"/>
              <a:gd name="connsiteY5" fmla="*/ 8445500 h 8445500"/>
              <a:gd name="connsiteX6" fmla="*/ 0 w 5778046"/>
              <a:gd name="connsiteY6" fmla="*/ 8265360 h 8445500"/>
              <a:gd name="connsiteX7" fmla="*/ 252830 w 5778046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77126 w 5807420"/>
              <a:gd name="connsiteY1" fmla="*/ 252330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07420"/>
              <a:gd name="connsiteY0" fmla="*/ 0 h 8445500"/>
              <a:gd name="connsiteX1" fmla="*/ 3407457 w 5807420"/>
              <a:gd name="connsiteY1" fmla="*/ 261038 h 8445500"/>
              <a:gd name="connsiteX2" fmla="*/ 5750593 w 5807420"/>
              <a:gd name="connsiteY2" fmla="*/ 2658978 h 8445500"/>
              <a:gd name="connsiteX3" fmla="*/ 5294125 w 5807420"/>
              <a:gd name="connsiteY3" fmla="*/ 4902247 h 8445500"/>
              <a:gd name="connsiteX4" fmla="*/ 4564851 w 5807420"/>
              <a:gd name="connsiteY4" fmla="*/ 7347761 h 8445500"/>
              <a:gd name="connsiteX5" fmla="*/ 1528177 w 5807420"/>
              <a:gd name="connsiteY5" fmla="*/ 8445500 h 8445500"/>
              <a:gd name="connsiteX6" fmla="*/ 0 w 5807420"/>
              <a:gd name="connsiteY6" fmla="*/ 8265360 h 8445500"/>
              <a:gd name="connsiteX7" fmla="*/ 252830 w 5807420"/>
              <a:gd name="connsiteY7" fmla="*/ 0 h 8445500"/>
              <a:gd name="connsiteX0" fmla="*/ 252830 w 5820759"/>
              <a:gd name="connsiteY0" fmla="*/ 0 h 8445500"/>
              <a:gd name="connsiteX1" fmla="*/ 3407457 w 5820759"/>
              <a:gd name="connsiteY1" fmla="*/ 261038 h 8445500"/>
              <a:gd name="connsiteX2" fmla="*/ 5750593 w 5820759"/>
              <a:gd name="connsiteY2" fmla="*/ 2658978 h 8445500"/>
              <a:gd name="connsiteX3" fmla="*/ 5424754 w 5820759"/>
              <a:gd name="connsiteY3" fmla="*/ 4379733 h 8445500"/>
              <a:gd name="connsiteX4" fmla="*/ 4564851 w 5820759"/>
              <a:gd name="connsiteY4" fmla="*/ 7347761 h 8445500"/>
              <a:gd name="connsiteX5" fmla="*/ 1528177 w 5820759"/>
              <a:gd name="connsiteY5" fmla="*/ 8445500 h 8445500"/>
              <a:gd name="connsiteX6" fmla="*/ 0 w 5820759"/>
              <a:gd name="connsiteY6" fmla="*/ 8265360 h 8445500"/>
              <a:gd name="connsiteX7" fmla="*/ 252830 w 5820759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812696"/>
              <a:gd name="connsiteY0" fmla="*/ 0 h 8445500"/>
              <a:gd name="connsiteX1" fmla="*/ 3407457 w 5812696"/>
              <a:gd name="connsiteY1" fmla="*/ 261038 h 8445500"/>
              <a:gd name="connsiteX2" fmla="*/ 5750593 w 5812696"/>
              <a:gd name="connsiteY2" fmla="*/ 2658978 h 8445500"/>
              <a:gd name="connsiteX3" fmla="*/ 5424754 w 5812696"/>
              <a:gd name="connsiteY3" fmla="*/ 4379733 h 8445500"/>
              <a:gd name="connsiteX4" fmla="*/ 4564851 w 5812696"/>
              <a:gd name="connsiteY4" fmla="*/ 7347761 h 8445500"/>
              <a:gd name="connsiteX5" fmla="*/ 1528177 w 5812696"/>
              <a:gd name="connsiteY5" fmla="*/ 8445500 h 8445500"/>
              <a:gd name="connsiteX6" fmla="*/ 0 w 5812696"/>
              <a:gd name="connsiteY6" fmla="*/ 8265360 h 8445500"/>
              <a:gd name="connsiteX7" fmla="*/ 252830 w 5812696"/>
              <a:gd name="connsiteY7" fmla="*/ 0 h 8445500"/>
              <a:gd name="connsiteX0" fmla="*/ 252830 w 5761013"/>
              <a:gd name="connsiteY0" fmla="*/ 0 h 8445500"/>
              <a:gd name="connsiteX1" fmla="*/ 3407457 w 5761013"/>
              <a:gd name="connsiteY1" fmla="*/ 261038 h 8445500"/>
              <a:gd name="connsiteX2" fmla="*/ 5750593 w 5761013"/>
              <a:gd name="connsiteY2" fmla="*/ 2658978 h 8445500"/>
              <a:gd name="connsiteX3" fmla="*/ 5424754 w 5761013"/>
              <a:gd name="connsiteY3" fmla="*/ 4379733 h 8445500"/>
              <a:gd name="connsiteX4" fmla="*/ 4564851 w 5761013"/>
              <a:gd name="connsiteY4" fmla="*/ 7347761 h 8445500"/>
              <a:gd name="connsiteX5" fmla="*/ 1528177 w 5761013"/>
              <a:gd name="connsiteY5" fmla="*/ 8445500 h 8445500"/>
              <a:gd name="connsiteX6" fmla="*/ 0 w 5761013"/>
              <a:gd name="connsiteY6" fmla="*/ 8265360 h 8445500"/>
              <a:gd name="connsiteX7" fmla="*/ 252830 w 5761013"/>
              <a:gd name="connsiteY7" fmla="*/ 0 h 8445500"/>
              <a:gd name="connsiteX0" fmla="*/ 252830 w 5691988"/>
              <a:gd name="connsiteY0" fmla="*/ 0 h 8445500"/>
              <a:gd name="connsiteX1" fmla="*/ 3407457 w 5691988"/>
              <a:gd name="connsiteY1" fmla="*/ 261038 h 8445500"/>
              <a:gd name="connsiteX2" fmla="*/ 5678876 w 5691988"/>
              <a:gd name="connsiteY2" fmla="*/ 2497613 h 8445500"/>
              <a:gd name="connsiteX3" fmla="*/ 5424754 w 5691988"/>
              <a:gd name="connsiteY3" fmla="*/ 4379733 h 8445500"/>
              <a:gd name="connsiteX4" fmla="*/ 4564851 w 5691988"/>
              <a:gd name="connsiteY4" fmla="*/ 7347761 h 8445500"/>
              <a:gd name="connsiteX5" fmla="*/ 1528177 w 5691988"/>
              <a:gd name="connsiteY5" fmla="*/ 8445500 h 8445500"/>
              <a:gd name="connsiteX6" fmla="*/ 0 w 5691988"/>
              <a:gd name="connsiteY6" fmla="*/ 8265360 h 8445500"/>
              <a:gd name="connsiteX7" fmla="*/ 252830 w 5691988"/>
              <a:gd name="connsiteY7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4564851 w 5790632"/>
              <a:gd name="connsiteY4" fmla="*/ 7347761 h 8445500"/>
              <a:gd name="connsiteX5" fmla="*/ 1528177 w 5790632"/>
              <a:gd name="connsiteY5" fmla="*/ 8445500 h 8445500"/>
              <a:gd name="connsiteX6" fmla="*/ 0 w 5790632"/>
              <a:gd name="connsiteY6" fmla="*/ 8265360 h 8445500"/>
              <a:gd name="connsiteX7" fmla="*/ 252830 w 5790632"/>
              <a:gd name="connsiteY7" fmla="*/ 0 h 8445500"/>
              <a:gd name="connsiteX0" fmla="*/ 252830 w 5845329"/>
              <a:gd name="connsiteY0" fmla="*/ 0 h 8445500"/>
              <a:gd name="connsiteX1" fmla="*/ 3407457 w 5845329"/>
              <a:gd name="connsiteY1" fmla="*/ 261038 h 8445500"/>
              <a:gd name="connsiteX2" fmla="*/ 5678876 w 5845329"/>
              <a:gd name="connsiteY2" fmla="*/ 2497613 h 8445500"/>
              <a:gd name="connsiteX3" fmla="*/ 5747484 w 5845329"/>
              <a:gd name="connsiteY3" fmla="*/ 3459356 h 8445500"/>
              <a:gd name="connsiteX4" fmla="*/ 5757387 w 5845329"/>
              <a:gd name="connsiteY4" fmla="*/ 3467041 h 8445500"/>
              <a:gd name="connsiteX5" fmla="*/ 4564851 w 5845329"/>
              <a:gd name="connsiteY5" fmla="*/ 7347761 h 8445500"/>
              <a:gd name="connsiteX6" fmla="*/ 1528177 w 5845329"/>
              <a:gd name="connsiteY6" fmla="*/ 8445500 h 8445500"/>
              <a:gd name="connsiteX7" fmla="*/ 0 w 5845329"/>
              <a:gd name="connsiteY7" fmla="*/ 8265360 h 8445500"/>
              <a:gd name="connsiteX8" fmla="*/ 252830 w 5845329"/>
              <a:gd name="connsiteY8" fmla="*/ 0 h 8445500"/>
              <a:gd name="connsiteX0" fmla="*/ 252830 w 5790632"/>
              <a:gd name="connsiteY0" fmla="*/ 0 h 8445500"/>
              <a:gd name="connsiteX1" fmla="*/ 3407457 w 5790632"/>
              <a:gd name="connsiteY1" fmla="*/ 261038 h 8445500"/>
              <a:gd name="connsiteX2" fmla="*/ 5678876 w 5790632"/>
              <a:gd name="connsiteY2" fmla="*/ 2497613 h 8445500"/>
              <a:gd name="connsiteX3" fmla="*/ 5747484 w 5790632"/>
              <a:gd name="connsiteY3" fmla="*/ 3459356 h 8445500"/>
              <a:gd name="connsiteX4" fmla="*/ 5482470 w 5790632"/>
              <a:gd name="connsiteY4" fmla="*/ 4500971 h 8445500"/>
              <a:gd name="connsiteX5" fmla="*/ 4564851 w 5790632"/>
              <a:gd name="connsiteY5" fmla="*/ 7347761 h 8445500"/>
              <a:gd name="connsiteX6" fmla="*/ 1528177 w 5790632"/>
              <a:gd name="connsiteY6" fmla="*/ 8445500 h 8445500"/>
              <a:gd name="connsiteX7" fmla="*/ 0 w 5790632"/>
              <a:gd name="connsiteY7" fmla="*/ 8265360 h 8445500"/>
              <a:gd name="connsiteX8" fmla="*/ 252830 w 5790632"/>
              <a:gd name="connsiteY8" fmla="*/ 0 h 8445500"/>
              <a:gd name="connsiteX0" fmla="*/ 252830 w 5732490"/>
              <a:gd name="connsiteY0" fmla="*/ 0 h 8445500"/>
              <a:gd name="connsiteX1" fmla="*/ 3407457 w 5732490"/>
              <a:gd name="connsiteY1" fmla="*/ 261038 h 8445500"/>
              <a:gd name="connsiteX2" fmla="*/ 5678876 w 5732490"/>
              <a:gd name="connsiteY2" fmla="*/ 2497613 h 8445500"/>
              <a:gd name="connsiteX3" fmla="*/ 5657837 w 5732490"/>
              <a:gd name="connsiteY3" fmla="*/ 3501191 h 8445500"/>
              <a:gd name="connsiteX4" fmla="*/ 5482470 w 5732490"/>
              <a:gd name="connsiteY4" fmla="*/ 4500971 h 8445500"/>
              <a:gd name="connsiteX5" fmla="*/ 4564851 w 5732490"/>
              <a:gd name="connsiteY5" fmla="*/ 7347761 h 8445500"/>
              <a:gd name="connsiteX6" fmla="*/ 1528177 w 5732490"/>
              <a:gd name="connsiteY6" fmla="*/ 8445500 h 8445500"/>
              <a:gd name="connsiteX7" fmla="*/ 0 w 5732490"/>
              <a:gd name="connsiteY7" fmla="*/ 8265360 h 8445500"/>
              <a:gd name="connsiteX8" fmla="*/ 252830 w 5732490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78348"/>
              <a:gd name="connsiteY0" fmla="*/ 0 h 8445500"/>
              <a:gd name="connsiteX1" fmla="*/ 3407457 w 5778348"/>
              <a:gd name="connsiteY1" fmla="*/ 261038 h 8445500"/>
              <a:gd name="connsiteX2" fmla="*/ 5678876 w 5778348"/>
              <a:gd name="connsiteY2" fmla="*/ 2497613 h 8445500"/>
              <a:gd name="connsiteX3" fmla="*/ 5657837 w 5778348"/>
              <a:gd name="connsiteY3" fmla="*/ 3501191 h 8445500"/>
              <a:gd name="connsiteX4" fmla="*/ 5482470 w 5778348"/>
              <a:gd name="connsiteY4" fmla="*/ 4500971 h 8445500"/>
              <a:gd name="connsiteX5" fmla="*/ 4564851 w 5778348"/>
              <a:gd name="connsiteY5" fmla="*/ 7347761 h 8445500"/>
              <a:gd name="connsiteX6" fmla="*/ 1528177 w 5778348"/>
              <a:gd name="connsiteY6" fmla="*/ 8445500 h 8445500"/>
              <a:gd name="connsiteX7" fmla="*/ 0 w 5778348"/>
              <a:gd name="connsiteY7" fmla="*/ 8265360 h 8445500"/>
              <a:gd name="connsiteX8" fmla="*/ 252830 w 5778348"/>
              <a:gd name="connsiteY8" fmla="*/ 0 h 8445500"/>
              <a:gd name="connsiteX0" fmla="*/ 252830 w 5796258"/>
              <a:gd name="connsiteY0" fmla="*/ 0 h 8445500"/>
              <a:gd name="connsiteX1" fmla="*/ 3407457 w 5796258"/>
              <a:gd name="connsiteY1" fmla="*/ 261038 h 8445500"/>
              <a:gd name="connsiteX2" fmla="*/ 5678876 w 5796258"/>
              <a:gd name="connsiteY2" fmla="*/ 2497613 h 8445500"/>
              <a:gd name="connsiteX3" fmla="*/ 5657837 w 5796258"/>
              <a:gd name="connsiteY3" fmla="*/ 3501191 h 8445500"/>
              <a:gd name="connsiteX4" fmla="*/ 5482470 w 5796258"/>
              <a:gd name="connsiteY4" fmla="*/ 4500971 h 8445500"/>
              <a:gd name="connsiteX5" fmla="*/ 4564851 w 5796258"/>
              <a:gd name="connsiteY5" fmla="*/ 7347761 h 8445500"/>
              <a:gd name="connsiteX6" fmla="*/ 1528177 w 5796258"/>
              <a:gd name="connsiteY6" fmla="*/ 8445500 h 8445500"/>
              <a:gd name="connsiteX7" fmla="*/ 0 w 5796258"/>
              <a:gd name="connsiteY7" fmla="*/ 8265360 h 8445500"/>
              <a:gd name="connsiteX8" fmla="*/ 252830 w 5796258"/>
              <a:gd name="connsiteY8" fmla="*/ 0 h 8445500"/>
              <a:gd name="connsiteX0" fmla="*/ 252830 w 5828728"/>
              <a:gd name="connsiteY0" fmla="*/ 0 h 8445500"/>
              <a:gd name="connsiteX1" fmla="*/ 3407457 w 5828728"/>
              <a:gd name="connsiteY1" fmla="*/ 261038 h 8445500"/>
              <a:gd name="connsiteX2" fmla="*/ 5678876 w 5828728"/>
              <a:gd name="connsiteY2" fmla="*/ 2497613 h 8445500"/>
              <a:gd name="connsiteX3" fmla="*/ 5705648 w 5828728"/>
              <a:gd name="connsiteY3" fmla="*/ 3297991 h 8445500"/>
              <a:gd name="connsiteX4" fmla="*/ 5482470 w 5828728"/>
              <a:gd name="connsiteY4" fmla="*/ 4500971 h 8445500"/>
              <a:gd name="connsiteX5" fmla="*/ 4564851 w 5828728"/>
              <a:gd name="connsiteY5" fmla="*/ 7347761 h 8445500"/>
              <a:gd name="connsiteX6" fmla="*/ 1528177 w 5828728"/>
              <a:gd name="connsiteY6" fmla="*/ 8445500 h 8445500"/>
              <a:gd name="connsiteX7" fmla="*/ 0 w 5828728"/>
              <a:gd name="connsiteY7" fmla="*/ 8265360 h 8445500"/>
              <a:gd name="connsiteX8" fmla="*/ 252830 w 58287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482470 w 5799628"/>
              <a:gd name="connsiteY4" fmla="*/ 4500971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1528177 w 5799628"/>
              <a:gd name="connsiteY6" fmla="*/ 8445500 h 8445500"/>
              <a:gd name="connsiteX7" fmla="*/ 0 w 5799628"/>
              <a:gd name="connsiteY7" fmla="*/ 8265360 h 8445500"/>
              <a:gd name="connsiteX8" fmla="*/ 252830 w 5799628"/>
              <a:gd name="connsiteY8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4562093 w 5799628"/>
              <a:gd name="connsiteY6" fmla="*/ 7357723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863272"/>
              <a:gd name="connsiteY0" fmla="*/ 0 h 8445500"/>
              <a:gd name="connsiteX1" fmla="*/ 3407457 w 5863272"/>
              <a:gd name="connsiteY1" fmla="*/ 261038 h 8445500"/>
              <a:gd name="connsiteX2" fmla="*/ 5678876 w 5863272"/>
              <a:gd name="connsiteY2" fmla="*/ 2497613 h 8445500"/>
              <a:gd name="connsiteX3" fmla="*/ 5705648 w 5863272"/>
              <a:gd name="connsiteY3" fmla="*/ 3297991 h 8445500"/>
              <a:gd name="connsiteX4" fmla="*/ 5356964 w 5863272"/>
              <a:gd name="connsiteY4" fmla="*/ 4620500 h 8445500"/>
              <a:gd name="connsiteX5" fmla="*/ 4564851 w 5863272"/>
              <a:gd name="connsiteY5" fmla="*/ 7347761 h 8445500"/>
              <a:gd name="connsiteX6" fmla="*/ 5775317 w 5863272"/>
              <a:gd name="connsiteY6" fmla="*/ 7417488 h 8445500"/>
              <a:gd name="connsiteX7" fmla="*/ 1528177 w 5863272"/>
              <a:gd name="connsiteY7" fmla="*/ 8445500 h 8445500"/>
              <a:gd name="connsiteX8" fmla="*/ 0 w 5863272"/>
              <a:gd name="connsiteY8" fmla="*/ 8265360 h 8445500"/>
              <a:gd name="connsiteX9" fmla="*/ 252830 w 5863272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564851 w 5799628"/>
              <a:gd name="connsiteY5" fmla="*/ 7347761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81604 w 5799628"/>
              <a:gd name="connsiteY5" fmla="*/ 6283949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899533 w 5799628"/>
              <a:gd name="connsiteY5" fmla="*/ 6343714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5775317 w 5799628"/>
              <a:gd name="connsiteY6" fmla="*/ 7417488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9628"/>
              <a:gd name="connsiteY0" fmla="*/ 0 h 8445500"/>
              <a:gd name="connsiteX1" fmla="*/ 3407457 w 5799628"/>
              <a:gd name="connsiteY1" fmla="*/ 261038 h 8445500"/>
              <a:gd name="connsiteX2" fmla="*/ 5678876 w 5799628"/>
              <a:gd name="connsiteY2" fmla="*/ 2497613 h 8445500"/>
              <a:gd name="connsiteX3" fmla="*/ 5705648 w 5799628"/>
              <a:gd name="connsiteY3" fmla="*/ 3297991 h 8445500"/>
              <a:gd name="connsiteX4" fmla="*/ 5356964 w 5799628"/>
              <a:gd name="connsiteY4" fmla="*/ 4620500 h 8445500"/>
              <a:gd name="connsiteX5" fmla="*/ 4941369 w 5799628"/>
              <a:gd name="connsiteY5" fmla="*/ 6110632 h 8445500"/>
              <a:gd name="connsiteX6" fmla="*/ 4466470 w 5799628"/>
              <a:gd name="connsiteY6" fmla="*/ 7465299 h 8445500"/>
              <a:gd name="connsiteX7" fmla="*/ 1528177 w 5799628"/>
              <a:gd name="connsiteY7" fmla="*/ 8445500 h 8445500"/>
              <a:gd name="connsiteX8" fmla="*/ 0 w 5799628"/>
              <a:gd name="connsiteY8" fmla="*/ 8265360 h 8445500"/>
              <a:gd name="connsiteX9" fmla="*/ 252830 w 5799628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56964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0 w 5796987"/>
              <a:gd name="connsiteY8" fmla="*/ 8265360 h 8445500"/>
              <a:gd name="connsiteX9" fmla="*/ 252830 w 5796987"/>
              <a:gd name="connsiteY9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537999 w 5796987"/>
              <a:gd name="connsiteY8" fmla="*/ 8445441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445500"/>
              <a:gd name="connsiteX1" fmla="*/ 3407457 w 5796987"/>
              <a:gd name="connsiteY1" fmla="*/ 261038 h 8445500"/>
              <a:gd name="connsiteX2" fmla="*/ 5678876 w 5796987"/>
              <a:gd name="connsiteY2" fmla="*/ 2497613 h 8445500"/>
              <a:gd name="connsiteX3" fmla="*/ 5705648 w 5796987"/>
              <a:gd name="connsiteY3" fmla="*/ 3297991 h 8445500"/>
              <a:gd name="connsiteX4" fmla="*/ 5345011 w 5796987"/>
              <a:gd name="connsiteY4" fmla="*/ 4620500 h 8445500"/>
              <a:gd name="connsiteX5" fmla="*/ 4941369 w 5796987"/>
              <a:gd name="connsiteY5" fmla="*/ 6110632 h 8445500"/>
              <a:gd name="connsiteX6" fmla="*/ 4466470 w 5796987"/>
              <a:gd name="connsiteY6" fmla="*/ 7465299 h 8445500"/>
              <a:gd name="connsiteX7" fmla="*/ 1528177 w 5796987"/>
              <a:gd name="connsiteY7" fmla="*/ 8445500 h 8445500"/>
              <a:gd name="connsiteX8" fmla="*/ 1227222 w 5796987"/>
              <a:gd name="connsiteY8" fmla="*/ 8212359 h 8445500"/>
              <a:gd name="connsiteX9" fmla="*/ 0 w 5796987"/>
              <a:gd name="connsiteY9" fmla="*/ 8265360 h 8445500"/>
              <a:gd name="connsiteX10" fmla="*/ 252830 w 5796987"/>
              <a:gd name="connsiteY10" fmla="*/ 0 h 844550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799236 w 5796987"/>
              <a:gd name="connsiteY7" fmla="*/ 7722347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339048 w 5796987"/>
              <a:gd name="connsiteY7" fmla="*/ 7913594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65730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96987"/>
              <a:gd name="connsiteY0" fmla="*/ 0 h 8265360"/>
              <a:gd name="connsiteX1" fmla="*/ 3407457 w 5796987"/>
              <a:gd name="connsiteY1" fmla="*/ 261038 h 8265360"/>
              <a:gd name="connsiteX2" fmla="*/ 5678876 w 5796987"/>
              <a:gd name="connsiteY2" fmla="*/ 2497613 h 8265360"/>
              <a:gd name="connsiteX3" fmla="*/ 5705648 w 5796987"/>
              <a:gd name="connsiteY3" fmla="*/ 3297991 h 8265360"/>
              <a:gd name="connsiteX4" fmla="*/ 5345011 w 5796987"/>
              <a:gd name="connsiteY4" fmla="*/ 4620500 h 8265360"/>
              <a:gd name="connsiteX5" fmla="*/ 4941369 w 5796987"/>
              <a:gd name="connsiteY5" fmla="*/ 6110632 h 8265360"/>
              <a:gd name="connsiteX6" fmla="*/ 4466470 w 5796987"/>
              <a:gd name="connsiteY6" fmla="*/ 7465299 h 8265360"/>
              <a:gd name="connsiteX7" fmla="*/ 3111942 w 5796987"/>
              <a:gd name="connsiteY7" fmla="*/ 7931523 h 8265360"/>
              <a:gd name="connsiteX8" fmla="*/ 1227222 w 5796987"/>
              <a:gd name="connsiteY8" fmla="*/ 8212359 h 8265360"/>
              <a:gd name="connsiteX9" fmla="*/ 0 w 5796987"/>
              <a:gd name="connsiteY9" fmla="*/ 8265360 h 8265360"/>
              <a:gd name="connsiteX10" fmla="*/ 252830 w 5796987"/>
              <a:gd name="connsiteY10" fmla="*/ 0 h 8265360"/>
              <a:gd name="connsiteX0" fmla="*/ 252830 w 5789577"/>
              <a:gd name="connsiteY0" fmla="*/ 0 h 8265360"/>
              <a:gd name="connsiteX1" fmla="*/ 3407457 w 5789577"/>
              <a:gd name="connsiteY1" fmla="*/ 261038 h 8265360"/>
              <a:gd name="connsiteX2" fmla="*/ 5678876 w 5789577"/>
              <a:gd name="connsiteY2" fmla="*/ 2497613 h 8265360"/>
              <a:gd name="connsiteX3" fmla="*/ 5705648 w 5789577"/>
              <a:gd name="connsiteY3" fmla="*/ 3297991 h 8265360"/>
              <a:gd name="connsiteX4" fmla="*/ 5345011 w 5789577"/>
              <a:gd name="connsiteY4" fmla="*/ 4620500 h 8265360"/>
              <a:gd name="connsiteX5" fmla="*/ 4941369 w 5789577"/>
              <a:gd name="connsiteY5" fmla="*/ 6110632 h 8265360"/>
              <a:gd name="connsiteX6" fmla="*/ 4466470 w 5789577"/>
              <a:gd name="connsiteY6" fmla="*/ 7465299 h 8265360"/>
              <a:gd name="connsiteX7" fmla="*/ 3111942 w 5789577"/>
              <a:gd name="connsiteY7" fmla="*/ 7931523 h 8265360"/>
              <a:gd name="connsiteX8" fmla="*/ 1227222 w 5789577"/>
              <a:gd name="connsiteY8" fmla="*/ 8212359 h 8265360"/>
              <a:gd name="connsiteX9" fmla="*/ 0 w 5789577"/>
              <a:gd name="connsiteY9" fmla="*/ 8265360 h 8265360"/>
              <a:gd name="connsiteX10" fmla="*/ 252830 w 5789577"/>
              <a:gd name="connsiteY10" fmla="*/ 0 h 8265360"/>
              <a:gd name="connsiteX0" fmla="*/ 2145130 w 5789577"/>
              <a:gd name="connsiteY0" fmla="*/ 659785 h 8010745"/>
              <a:gd name="connsiteX1" fmla="*/ 3407457 w 5789577"/>
              <a:gd name="connsiteY1" fmla="*/ 6423 h 8010745"/>
              <a:gd name="connsiteX2" fmla="*/ 5678876 w 5789577"/>
              <a:gd name="connsiteY2" fmla="*/ 2242998 h 8010745"/>
              <a:gd name="connsiteX3" fmla="*/ 5705648 w 5789577"/>
              <a:gd name="connsiteY3" fmla="*/ 3043376 h 8010745"/>
              <a:gd name="connsiteX4" fmla="*/ 5345011 w 5789577"/>
              <a:gd name="connsiteY4" fmla="*/ 4365885 h 8010745"/>
              <a:gd name="connsiteX5" fmla="*/ 4941369 w 5789577"/>
              <a:gd name="connsiteY5" fmla="*/ 5856017 h 8010745"/>
              <a:gd name="connsiteX6" fmla="*/ 4466470 w 5789577"/>
              <a:gd name="connsiteY6" fmla="*/ 7210684 h 8010745"/>
              <a:gd name="connsiteX7" fmla="*/ 3111942 w 5789577"/>
              <a:gd name="connsiteY7" fmla="*/ 7676908 h 8010745"/>
              <a:gd name="connsiteX8" fmla="*/ 1227222 w 5789577"/>
              <a:gd name="connsiteY8" fmla="*/ 7957744 h 8010745"/>
              <a:gd name="connsiteX9" fmla="*/ 0 w 5789577"/>
              <a:gd name="connsiteY9" fmla="*/ 8010745 h 8010745"/>
              <a:gd name="connsiteX10" fmla="*/ 2145130 w 5789577"/>
              <a:gd name="connsiteY10" fmla="*/ 659785 h 8010745"/>
              <a:gd name="connsiteX0" fmla="*/ 2145130 w 5789577"/>
              <a:gd name="connsiteY0" fmla="*/ 659785 h 8010745"/>
              <a:gd name="connsiteX1" fmla="*/ 3407457 w 5789577"/>
              <a:gd name="connsiteY1" fmla="*/ 6423 h 8010745"/>
              <a:gd name="connsiteX2" fmla="*/ 5678876 w 5789577"/>
              <a:gd name="connsiteY2" fmla="*/ 2242998 h 8010745"/>
              <a:gd name="connsiteX3" fmla="*/ 5705648 w 5789577"/>
              <a:gd name="connsiteY3" fmla="*/ 3043376 h 8010745"/>
              <a:gd name="connsiteX4" fmla="*/ 5345011 w 5789577"/>
              <a:gd name="connsiteY4" fmla="*/ 4365885 h 8010745"/>
              <a:gd name="connsiteX5" fmla="*/ 4941369 w 5789577"/>
              <a:gd name="connsiteY5" fmla="*/ 5856017 h 8010745"/>
              <a:gd name="connsiteX6" fmla="*/ 4466470 w 5789577"/>
              <a:gd name="connsiteY6" fmla="*/ 7210684 h 8010745"/>
              <a:gd name="connsiteX7" fmla="*/ 3111942 w 5789577"/>
              <a:gd name="connsiteY7" fmla="*/ 7676908 h 8010745"/>
              <a:gd name="connsiteX8" fmla="*/ 0 w 5789577"/>
              <a:gd name="connsiteY8" fmla="*/ 8010745 h 8010745"/>
              <a:gd name="connsiteX9" fmla="*/ 2145130 w 5789577"/>
              <a:gd name="connsiteY9" fmla="*/ 659785 h 8010745"/>
              <a:gd name="connsiteX0" fmla="*/ 11530 w 3655977"/>
              <a:gd name="connsiteY0" fmla="*/ 659785 h 7690070"/>
              <a:gd name="connsiteX1" fmla="*/ 1273857 w 3655977"/>
              <a:gd name="connsiteY1" fmla="*/ 6423 h 7690070"/>
              <a:gd name="connsiteX2" fmla="*/ 3545276 w 3655977"/>
              <a:gd name="connsiteY2" fmla="*/ 2242998 h 7690070"/>
              <a:gd name="connsiteX3" fmla="*/ 3572048 w 3655977"/>
              <a:gd name="connsiteY3" fmla="*/ 3043376 h 7690070"/>
              <a:gd name="connsiteX4" fmla="*/ 3211411 w 3655977"/>
              <a:gd name="connsiteY4" fmla="*/ 4365885 h 7690070"/>
              <a:gd name="connsiteX5" fmla="*/ 2807769 w 3655977"/>
              <a:gd name="connsiteY5" fmla="*/ 5856017 h 7690070"/>
              <a:gd name="connsiteX6" fmla="*/ 2332870 w 3655977"/>
              <a:gd name="connsiteY6" fmla="*/ 7210684 h 7690070"/>
              <a:gd name="connsiteX7" fmla="*/ 978342 w 3655977"/>
              <a:gd name="connsiteY7" fmla="*/ 7676908 h 7690070"/>
              <a:gd name="connsiteX8" fmla="*/ 0 w 3655977"/>
              <a:gd name="connsiteY8" fmla="*/ 7690070 h 7690070"/>
              <a:gd name="connsiteX9" fmla="*/ 11530 w 3655977"/>
              <a:gd name="connsiteY9" fmla="*/ 659785 h 7690070"/>
              <a:gd name="connsiteX0" fmla="*/ 21055 w 3665502"/>
              <a:gd name="connsiteY0" fmla="*/ 659785 h 7704357"/>
              <a:gd name="connsiteX1" fmla="*/ 1283382 w 3665502"/>
              <a:gd name="connsiteY1" fmla="*/ 6423 h 7704357"/>
              <a:gd name="connsiteX2" fmla="*/ 3554801 w 3665502"/>
              <a:gd name="connsiteY2" fmla="*/ 2242998 h 7704357"/>
              <a:gd name="connsiteX3" fmla="*/ 3581573 w 3665502"/>
              <a:gd name="connsiteY3" fmla="*/ 3043376 h 7704357"/>
              <a:gd name="connsiteX4" fmla="*/ 3220936 w 3665502"/>
              <a:gd name="connsiteY4" fmla="*/ 4365885 h 7704357"/>
              <a:gd name="connsiteX5" fmla="*/ 2817294 w 3665502"/>
              <a:gd name="connsiteY5" fmla="*/ 5856017 h 7704357"/>
              <a:gd name="connsiteX6" fmla="*/ 2342395 w 3665502"/>
              <a:gd name="connsiteY6" fmla="*/ 7210684 h 7704357"/>
              <a:gd name="connsiteX7" fmla="*/ 987867 w 3665502"/>
              <a:gd name="connsiteY7" fmla="*/ 7676908 h 7704357"/>
              <a:gd name="connsiteX8" fmla="*/ 0 w 3665502"/>
              <a:gd name="connsiteY8" fmla="*/ 7704357 h 7704357"/>
              <a:gd name="connsiteX9" fmla="*/ 21055 w 3665502"/>
              <a:gd name="connsiteY9" fmla="*/ 659785 h 7704357"/>
              <a:gd name="connsiteX0" fmla="*/ 864 w 3669124"/>
              <a:gd name="connsiteY0" fmla="*/ 797029 h 7703488"/>
              <a:gd name="connsiteX1" fmla="*/ 1287004 w 3669124"/>
              <a:gd name="connsiteY1" fmla="*/ 5554 h 7703488"/>
              <a:gd name="connsiteX2" fmla="*/ 3558423 w 3669124"/>
              <a:gd name="connsiteY2" fmla="*/ 2242129 h 7703488"/>
              <a:gd name="connsiteX3" fmla="*/ 3585195 w 3669124"/>
              <a:gd name="connsiteY3" fmla="*/ 3042507 h 7703488"/>
              <a:gd name="connsiteX4" fmla="*/ 3224558 w 3669124"/>
              <a:gd name="connsiteY4" fmla="*/ 4365016 h 7703488"/>
              <a:gd name="connsiteX5" fmla="*/ 2820916 w 3669124"/>
              <a:gd name="connsiteY5" fmla="*/ 5855148 h 7703488"/>
              <a:gd name="connsiteX6" fmla="*/ 2346017 w 3669124"/>
              <a:gd name="connsiteY6" fmla="*/ 7209815 h 7703488"/>
              <a:gd name="connsiteX7" fmla="*/ 991489 w 3669124"/>
              <a:gd name="connsiteY7" fmla="*/ 7676039 h 7703488"/>
              <a:gd name="connsiteX8" fmla="*/ 3622 w 3669124"/>
              <a:gd name="connsiteY8" fmla="*/ 7703488 h 7703488"/>
              <a:gd name="connsiteX9" fmla="*/ 864 w 3669124"/>
              <a:gd name="connsiteY9" fmla="*/ 797029 h 7703488"/>
              <a:gd name="connsiteX0" fmla="*/ 864 w 3669124"/>
              <a:gd name="connsiteY0" fmla="*/ 801399 h 7707858"/>
              <a:gd name="connsiteX1" fmla="*/ 1287004 w 3669124"/>
              <a:gd name="connsiteY1" fmla="*/ 9924 h 7707858"/>
              <a:gd name="connsiteX2" fmla="*/ 3558423 w 3669124"/>
              <a:gd name="connsiteY2" fmla="*/ 2246499 h 7707858"/>
              <a:gd name="connsiteX3" fmla="*/ 3585195 w 3669124"/>
              <a:gd name="connsiteY3" fmla="*/ 3046877 h 7707858"/>
              <a:gd name="connsiteX4" fmla="*/ 3224558 w 3669124"/>
              <a:gd name="connsiteY4" fmla="*/ 4369386 h 7707858"/>
              <a:gd name="connsiteX5" fmla="*/ 2820916 w 3669124"/>
              <a:gd name="connsiteY5" fmla="*/ 5859518 h 7707858"/>
              <a:gd name="connsiteX6" fmla="*/ 2346017 w 3669124"/>
              <a:gd name="connsiteY6" fmla="*/ 7214185 h 7707858"/>
              <a:gd name="connsiteX7" fmla="*/ 991489 w 3669124"/>
              <a:gd name="connsiteY7" fmla="*/ 7680409 h 7707858"/>
              <a:gd name="connsiteX8" fmla="*/ 3622 w 3669124"/>
              <a:gd name="connsiteY8" fmla="*/ 7707858 h 7707858"/>
              <a:gd name="connsiteX9" fmla="*/ 864 w 3669124"/>
              <a:gd name="connsiteY9" fmla="*/ 801399 h 7707858"/>
              <a:gd name="connsiteX0" fmla="*/ 864 w 3669124"/>
              <a:gd name="connsiteY0" fmla="*/ 185037 h 7091496"/>
              <a:gd name="connsiteX1" fmla="*/ 2129967 w 3669124"/>
              <a:gd name="connsiteY1" fmla="*/ 193662 h 7091496"/>
              <a:gd name="connsiteX2" fmla="*/ 3558423 w 3669124"/>
              <a:gd name="connsiteY2" fmla="*/ 1630137 h 7091496"/>
              <a:gd name="connsiteX3" fmla="*/ 3585195 w 3669124"/>
              <a:gd name="connsiteY3" fmla="*/ 2430515 h 7091496"/>
              <a:gd name="connsiteX4" fmla="*/ 3224558 w 3669124"/>
              <a:gd name="connsiteY4" fmla="*/ 3753024 h 7091496"/>
              <a:gd name="connsiteX5" fmla="*/ 2820916 w 3669124"/>
              <a:gd name="connsiteY5" fmla="*/ 5243156 h 7091496"/>
              <a:gd name="connsiteX6" fmla="*/ 2346017 w 3669124"/>
              <a:gd name="connsiteY6" fmla="*/ 6597823 h 7091496"/>
              <a:gd name="connsiteX7" fmla="*/ 991489 w 3669124"/>
              <a:gd name="connsiteY7" fmla="*/ 7064047 h 7091496"/>
              <a:gd name="connsiteX8" fmla="*/ 3622 w 3669124"/>
              <a:gd name="connsiteY8" fmla="*/ 7091496 h 7091496"/>
              <a:gd name="connsiteX9" fmla="*/ 864 w 3669124"/>
              <a:gd name="connsiteY9" fmla="*/ 185037 h 7091496"/>
              <a:gd name="connsiteX0" fmla="*/ 864 w 3669124"/>
              <a:gd name="connsiteY0" fmla="*/ 599086 h 7505545"/>
              <a:gd name="connsiteX1" fmla="*/ 759358 w 3669124"/>
              <a:gd name="connsiteY1" fmla="*/ 350348 h 7505545"/>
              <a:gd name="connsiteX2" fmla="*/ 2129967 w 3669124"/>
              <a:gd name="connsiteY2" fmla="*/ 607711 h 7505545"/>
              <a:gd name="connsiteX3" fmla="*/ 3558423 w 3669124"/>
              <a:gd name="connsiteY3" fmla="*/ 2044186 h 7505545"/>
              <a:gd name="connsiteX4" fmla="*/ 3585195 w 3669124"/>
              <a:gd name="connsiteY4" fmla="*/ 2844564 h 7505545"/>
              <a:gd name="connsiteX5" fmla="*/ 3224558 w 3669124"/>
              <a:gd name="connsiteY5" fmla="*/ 4167073 h 7505545"/>
              <a:gd name="connsiteX6" fmla="*/ 2820916 w 3669124"/>
              <a:gd name="connsiteY6" fmla="*/ 5657205 h 7505545"/>
              <a:gd name="connsiteX7" fmla="*/ 2346017 w 3669124"/>
              <a:gd name="connsiteY7" fmla="*/ 7011872 h 7505545"/>
              <a:gd name="connsiteX8" fmla="*/ 991489 w 3669124"/>
              <a:gd name="connsiteY8" fmla="*/ 7478096 h 7505545"/>
              <a:gd name="connsiteX9" fmla="*/ 3622 w 3669124"/>
              <a:gd name="connsiteY9" fmla="*/ 7505545 h 7505545"/>
              <a:gd name="connsiteX10" fmla="*/ 864 w 3669124"/>
              <a:gd name="connsiteY10" fmla="*/ 599086 h 7505545"/>
              <a:gd name="connsiteX0" fmla="*/ 864 w 3669124"/>
              <a:gd name="connsiteY0" fmla="*/ 566147 h 7472606"/>
              <a:gd name="connsiteX1" fmla="*/ 2129967 w 3669124"/>
              <a:gd name="connsiteY1" fmla="*/ 574772 h 7472606"/>
              <a:gd name="connsiteX2" fmla="*/ 3558423 w 3669124"/>
              <a:gd name="connsiteY2" fmla="*/ 2011247 h 7472606"/>
              <a:gd name="connsiteX3" fmla="*/ 3585195 w 3669124"/>
              <a:gd name="connsiteY3" fmla="*/ 2811625 h 7472606"/>
              <a:gd name="connsiteX4" fmla="*/ 3224558 w 3669124"/>
              <a:gd name="connsiteY4" fmla="*/ 4134134 h 7472606"/>
              <a:gd name="connsiteX5" fmla="*/ 2820916 w 3669124"/>
              <a:gd name="connsiteY5" fmla="*/ 5624266 h 7472606"/>
              <a:gd name="connsiteX6" fmla="*/ 2346017 w 3669124"/>
              <a:gd name="connsiteY6" fmla="*/ 6978933 h 7472606"/>
              <a:gd name="connsiteX7" fmla="*/ 991489 w 3669124"/>
              <a:gd name="connsiteY7" fmla="*/ 7445157 h 7472606"/>
              <a:gd name="connsiteX8" fmla="*/ 3622 w 3669124"/>
              <a:gd name="connsiteY8" fmla="*/ 7472606 h 7472606"/>
              <a:gd name="connsiteX9" fmla="*/ 864 w 3669124"/>
              <a:gd name="connsiteY9" fmla="*/ 566147 h 7472606"/>
              <a:gd name="connsiteX0" fmla="*/ 2004 w 3665502"/>
              <a:gd name="connsiteY0" fmla="*/ 566147 h 7472606"/>
              <a:gd name="connsiteX1" fmla="*/ 2126345 w 3665502"/>
              <a:gd name="connsiteY1" fmla="*/ 574772 h 7472606"/>
              <a:gd name="connsiteX2" fmla="*/ 3554801 w 3665502"/>
              <a:gd name="connsiteY2" fmla="*/ 2011247 h 7472606"/>
              <a:gd name="connsiteX3" fmla="*/ 3581573 w 3665502"/>
              <a:gd name="connsiteY3" fmla="*/ 2811625 h 7472606"/>
              <a:gd name="connsiteX4" fmla="*/ 3220936 w 3665502"/>
              <a:gd name="connsiteY4" fmla="*/ 4134134 h 7472606"/>
              <a:gd name="connsiteX5" fmla="*/ 2817294 w 3665502"/>
              <a:gd name="connsiteY5" fmla="*/ 5624266 h 7472606"/>
              <a:gd name="connsiteX6" fmla="*/ 2342395 w 3665502"/>
              <a:gd name="connsiteY6" fmla="*/ 6978933 h 7472606"/>
              <a:gd name="connsiteX7" fmla="*/ 987867 w 3665502"/>
              <a:gd name="connsiteY7" fmla="*/ 7445157 h 7472606"/>
              <a:gd name="connsiteX8" fmla="*/ 0 w 3665502"/>
              <a:gd name="connsiteY8" fmla="*/ 7472606 h 7472606"/>
              <a:gd name="connsiteX9" fmla="*/ 2004 w 3665502"/>
              <a:gd name="connsiteY9" fmla="*/ 566147 h 7472606"/>
              <a:gd name="connsiteX0" fmla="*/ 2004 w 3665502"/>
              <a:gd name="connsiteY0" fmla="*/ 0 h 6906459"/>
              <a:gd name="connsiteX1" fmla="*/ 2126345 w 3665502"/>
              <a:gd name="connsiteY1" fmla="*/ 8625 h 6906459"/>
              <a:gd name="connsiteX2" fmla="*/ 3554801 w 3665502"/>
              <a:gd name="connsiteY2" fmla="*/ 1445100 h 6906459"/>
              <a:gd name="connsiteX3" fmla="*/ 3581573 w 3665502"/>
              <a:gd name="connsiteY3" fmla="*/ 2245478 h 6906459"/>
              <a:gd name="connsiteX4" fmla="*/ 3220936 w 3665502"/>
              <a:gd name="connsiteY4" fmla="*/ 3567987 h 6906459"/>
              <a:gd name="connsiteX5" fmla="*/ 2817294 w 3665502"/>
              <a:gd name="connsiteY5" fmla="*/ 5058119 h 6906459"/>
              <a:gd name="connsiteX6" fmla="*/ 2342395 w 3665502"/>
              <a:gd name="connsiteY6" fmla="*/ 6412786 h 6906459"/>
              <a:gd name="connsiteX7" fmla="*/ 987867 w 3665502"/>
              <a:gd name="connsiteY7" fmla="*/ 6879010 h 6906459"/>
              <a:gd name="connsiteX8" fmla="*/ 0 w 3665502"/>
              <a:gd name="connsiteY8" fmla="*/ 6906459 h 6906459"/>
              <a:gd name="connsiteX9" fmla="*/ 2004 w 3665502"/>
              <a:gd name="connsiteY9" fmla="*/ 0 h 6906459"/>
              <a:gd name="connsiteX0" fmla="*/ 408 w 3663906"/>
              <a:gd name="connsiteY0" fmla="*/ 0 h 6892172"/>
              <a:gd name="connsiteX1" fmla="*/ 2124749 w 3663906"/>
              <a:gd name="connsiteY1" fmla="*/ 8625 h 6892172"/>
              <a:gd name="connsiteX2" fmla="*/ 3553205 w 3663906"/>
              <a:gd name="connsiteY2" fmla="*/ 1445100 h 6892172"/>
              <a:gd name="connsiteX3" fmla="*/ 3579977 w 3663906"/>
              <a:gd name="connsiteY3" fmla="*/ 2245478 h 6892172"/>
              <a:gd name="connsiteX4" fmla="*/ 3219340 w 3663906"/>
              <a:gd name="connsiteY4" fmla="*/ 3567987 h 6892172"/>
              <a:gd name="connsiteX5" fmla="*/ 2815698 w 3663906"/>
              <a:gd name="connsiteY5" fmla="*/ 5058119 h 6892172"/>
              <a:gd name="connsiteX6" fmla="*/ 2340799 w 3663906"/>
              <a:gd name="connsiteY6" fmla="*/ 6412786 h 6892172"/>
              <a:gd name="connsiteX7" fmla="*/ 986271 w 3663906"/>
              <a:gd name="connsiteY7" fmla="*/ 6879010 h 6892172"/>
              <a:gd name="connsiteX8" fmla="*/ 17455 w 3663906"/>
              <a:gd name="connsiteY8" fmla="*/ 6892172 h 6892172"/>
              <a:gd name="connsiteX9" fmla="*/ 408 w 3663906"/>
              <a:gd name="connsiteY9" fmla="*/ 0 h 6892172"/>
              <a:gd name="connsiteX0" fmla="*/ 627 w 3664125"/>
              <a:gd name="connsiteY0" fmla="*/ 0 h 6892172"/>
              <a:gd name="connsiteX1" fmla="*/ 2124968 w 3664125"/>
              <a:gd name="connsiteY1" fmla="*/ 8625 h 6892172"/>
              <a:gd name="connsiteX2" fmla="*/ 3553424 w 3664125"/>
              <a:gd name="connsiteY2" fmla="*/ 1445100 h 6892172"/>
              <a:gd name="connsiteX3" fmla="*/ 3580196 w 3664125"/>
              <a:gd name="connsiteY3" fmla="*/ 2245478 h 6892172"/>
              <a:gd name="connsiteX4" fmla="*/ 3219559 w 3664125"/>
              <a:gd name="connsiteY4" fmla="*/ 3567987 h 6892172"/>
              <a:gd name="connsiteX5" fmla="*/ 2815917 w 3664125"/>
              <a:gd name="connsiteY5" fmla="*/ 5058119 h 6892172"/>
              <a:gd name="connsiteX6" fmla="*/ 2341018 w 3664125"/>
              <a:gd name="connsiteY6" fmla="*/ 6412786 h 6892172"/>
              <a:gd name="connsiteX7" fmla="*/ 986490 w 3664125"/>
              <a:gd name="connsiteY7" fmla="*/ 6879010 h 6892172"/>
              <a:gd name="connsiteX8" fmla="*/ 8149 w 3664125"/>
              <a:gd name="connsiteY8" fmla="*/ 6892172 h 6892172"/>
              <a:gd name="connsiteX9" fmla="*/ 627 w 3664125"/>
              <a:gd name="connsiteY9" fmla="*/ 0 h 6892172"/>
              <a:gd name="connsiteX0" fmla="*/ 0 w 3663498"/>
              <a:gd name="connsiteY0" fmla="*/ 0 h 6892172"/>
              <a:gd name="connsiteX1" fmla="*/ 2124341 w 3663498"/>
              <a:gd name="connsiteY1" fmla="*/ 8625 h 6892172"/>
              <a:gd name="connsiteX2" fmla="*/ 3552797 w 3663498"/>
              <a:gd name="connsiteY2" fmla="*/ 1445100 h 6892172"/>
              <a:gd name="connsiteX3" fmla="*/ 3579569 w 3663498"/>
              <a:gd name="connsiteY3" fmla="*/ 2245478 h 6892172"/>
              <a:gd name="connsiteX4" fmla="*/ 3218932 w 3663498"/>
              <a:gd name="connsiteY4" fmla="*/ 3567987 h 6892172"/>
              <a:gd name="connsiteX5" fmla="*/ 2815290 w 3663498"/>
              <a:gd name="connsiteY5" fmla="*/ 5058119 h 6892172"/>
              <a:gd name="connsiteX6" fmla="*/ 2340391 w 3663498"/>
              <a:gd name="connsiteY6" fmla="*/ 6412786 h 6892172"/>
              <a:gd name="connsiteX7" fmla="*/ 985863 w 3663498"/>
              <a:gd name="connsiteY7" fmla="*/ 6879010 h 6892172"/>
              <a:gd name="connsiteX8" fmla="*/ 7522 w 3663498"/>
              <a:gd name="connsiteY8" fmla="*/ 6892172 h 6892172"/>
              <a:gd name="connsiteX9" fmla="*/ 0 w 3663498"/>
              <a:gd name="connsiteY9" fmla="*/ 0 h 689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3498" h="6892172">
                <a:moveTo>
                  <a:pt x="0" y="0"/>
                </a:moveTo>
                <a:lnTo>
                  <a:pt x="2124341" y="8625"/>
                </a:lnTo>
                <a:cubicBezTo>
                  <a:pt x="2711300" y="524174"/>
                  <a:pt x="3446365" y="1310960"/>
                  <a:pt x="3552797" y="1445100"/>
                </a:cubicBezTo>
                <a:cubicBezTo>
                  <a:pt x="3621864" y="1566091"/>
                  <a:pt x="3748292" y="1640244"/>
                  <a:pt x="3579569" y="2245478"/>
                </a:cubicBezTo>
                <a:cubicBezTo>
                  <a:pt x="3514960" y="2436932"/>
                  <a:pt x="3314438" y="3206790"/>
                  <a:pt x="3218932" y="3567987"/>
                </a:cubicBezTo>
                <a:cubicBezTo>
                  <a:pt x="3087568" y="4054691"/>
                  <a:pt x="3083876" y="4078965"/>
                  <a:pt x="2815290" y="5058119"/>
                </a:cubicBezTo>
                <a:cubicBezTo>
                  <a:pt x="2682812" y="5514323"/>
                  <a:pt x="2547679" y="6122253"/>
                  <a:pt x="2340391" y="6412786"/>
                </a:cubicBezTo>
                <a:cubicBezTo>
                  <a:pt x="2145056" y="6601719"/>
                  <a:pt x="1740235" y="6679925"/>
                  <a:pt x="985863" y="6879010"/>
                </a:cubicBezTo>
                <a:lnTo>
                  <a:pt x="7522" y="6892172"/>
                </a:lnTo>
                <a:cubicBezTo>
                  <a:pt x="5015" y="4594781"/>
                  <a:pt x="2507" y="2297391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6" name="Untertitel 2"/>
          <p:cNvSpPr>
            <a:spLocks noGrp="1"/>
          </p:cNvSpPr>
          <p:nvPr>
            <p:ph type="subTitle" idx="14" hasCustomPrompt="1"/>
          </p:nvPr>
        </p:nvSpPr>
        <p:spPr>
          <a:xfrm>
            <a:off x="4391026" y="1222174"/>
            <a:ext cx="6962774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391026" y="661689"/>
            <a:ext cx="6962774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391025" y="1825625"/>
            <a:ext cx="5709319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93987" y="4798870"/>
            <a:ext cx="2583593" cy="196571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/>
              <a:t>© Hier bitte </a:t>
            </a:r>
            <a:r>
              <a:rPr lang="de-AT" dirty="0" err="1"/>
              <a:t>Fotocredit</a:t>
            </a:r>
            <a:r>
              <a:rPr lang="de-AT" dirty="0"/>
              <a:t> eintragen</a:t>
            </a:r>
          </a:p>
        </p:txBody>
      </p:sp>
    </p:spTree>
    <p:extLst>
      <p:ext uri="{BB962C8B-B14F-4D97-AF65-F5344CB8AC3E}">
        <p14:creationId xmlns:p14="http://schemas.microsoft.com/office/powerpoint/2010/main" val="4215432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Lan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6800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368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368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4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lie mit LK Logo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9717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lk mit Förderlogo und LFI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5"/>
            <a:ext cx="12191998" cy="685365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7" y="6165285"/>
            <a:ext cx="1707347" cy="5338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4" y="3635270"/>
            <a:ext cx="6784116" cy="1330814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Headline Präsentation</a:t>
            </a:r>
            <a:endParaRPr lang="de-AT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Variante 1 mit grünem Hintergrund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65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2E90E17-CB14-CF4F-4FE1-40C03F06CE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09340"/>
            <a:ext cx="12192000" cy="6048660"/>
          </a:xfrm>
          <a:custGeom>
            <a:avLst/>
            <a:gdLst>
              <a:gd name="connsiteX0" fmla="*/ 12192000 w 12192000"/>
              <a:gd name="connsiteY0" fmla="*/ 0 h 6048660"/>
              <a:gd name="connsiteX1" fmla="*/ 12192000 w 12192000"/>
              <a:gd name="connsiteY1" fmla="*/ 5940595 h 6048660"/>
              <a:gd name="connsiteX2" fmla="*/ 12192000 w 12192000"/>
              <a:gd name="connsiteY2" fmla="*/ 6048660 h 6048660"/>
              <a:gd name="connsiteX3" fmla="*/ 0 w 12192000"/>
              <a:gd name="connsiteY3" fmla="*/ 6048660 h 6048660"/>
              <a:gd name="connsiteX4" fmla="*/ 0 w 12192000"/>
              <a:gd name="connsiteY4" fmla="*/ 5940595 h 6048660"/>
              <a:gd name="connsiteX5" fmla="*/ 0 w 12192000"/>
              <a:gd name="connsiteY5" fmla="*/ 2731925 h 6048660"/>
              <a:gd name="connsiteX6" fmla="*/ 1593592 w 12192000"/>
              <a:gd name="connsiteY6" fmla="*/ 4329788 h 6048660"/>
              <a:gd name="connsiteX7" fmla="*/ 2582875 w 12192000"/>
              <a:gd name="connsiteY7" fmla="*/ 4753964 h 6048660"/>
              <a:gd name="connsiteX8" fmla="*/ 11122264 w 12192000"/>
              <a:gd name="connsiteY8" fmla="*/ 2475889 h 6048660"/>
              <a:gd name="connsiteX9" fmla="*/ 11652903 w 12192000"/>
              <a:gd name="connsiteY9" fmla="*/ 1987310 h 6048660"/>
              <a:gd name="connsiteX10" fmla="*/ 12167065 w 12192000"/>
              <a:gd name="connsiteY10" fmla="*/ 94740 h 604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048660">
                <a:moveTo>
                  <a:pt x="12192000" y="0"/>
                </a:moveTo>
                <a:lnTo>
                  <a:pt x="12192000" y="5940595"/>
                </a:lnTo>
                <a:lnTo>
                  <a:pt x="12192000" y="6048660"/>
                </a:lnTo>
                <a:lnTo>
                  <a:pt x="0" y="6048660"/>
                </a:lnTo>
                <a:lnTo>
                  <a:pt x="0" y="5940595"/>
                </a:lnTo>
                <a:lnTo>
                  <a:pt x="0" y="2731925"/>
                </a:lnTo>
                <a:lnTo>
                  <a:pt x="1593592" y="4329788"/>
                </a:lnTo>
                <a:cubicBezTo>
                  <a:pt x="1953198" y="4728892"/>
                  <a:pt x="2222519" y="4850097"/>
                  <a:pt x="2582875" y="4753964"/>
                </a:cubicBezTo>
                <a:lnTo>
                  <a:pt x="11122264" y="2475889"/>
                </a:lnTo>
                <a:cubicBezTo>
                  <a:pt x="11482621" y="2379755"/>
                  <a:pt x="11596411" y="2122431"/>
                  <a:pt x="11652903" y="1987310"/>
                </a:cubicBezTo>
                <a:cubicBezTo>
                  <a:pt x="11897928" y="1089736"/>
                  <a:pt x="12057997" y="506988"/>
                  <a:pt x="12167065" y="9474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1090541" y="2386710"/>
            <a:ext cx="1946147" cy="16864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  <a:latin typeface="Univers LT Pro 45 Light" panose="020B0403020202020204" pitchFamily="34" charset="0"/>
              </a:defRPr>
            </a:lvl1pPr>
          </a:lstStyle>
          <a:p>
            <a:pPr lvl="0"/>
            <a:r>
              <a:rPr lang="de-AT" dirty="0"/>
              <a:t>© Hier bitte </a:t>
            </a:r>
            <a:r>
              <a:rPr lang="de-AT" dirty="0" err="1"/>
              <a:t>Fotocredit</a:t>
            </a:r>
            <a:r>
              <a:rPr lang="de-AT" dirty="0"/>
              <a:t> eintragen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Headline Präsentation</a:t>
            </a:r>
            <a:endParaRPr lang="de-AT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Variante 1 mit grünem Hintergrund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"/>
            <a:ext cx="12192000" cy="68536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416909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lang="de-AT" sz="4200" b="1" i="0" u="none" strike="noStrike" cap="all" baseline="0" smtClean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Headline Präsentation</a:t>
            </a:r>
            <a:endParaRPr lang="de-AT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16909" y="241665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600" b="0" i="0" u="none" strike="noStrike" baseline="0" smtClean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Variante 1 mit grünem Hintergrund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29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90832"/>
            <a:ext cx="10515600" cy="5272218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bg1"/>
                </a:solidFill>
                <a:latin typeface="Arial-BoldMT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zwischentitel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5"/>
            <a:ext cx="12192000" cy="685365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35762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mit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35762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ohne Subline mit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84419"/>
            <a:ext cx="9135762" cy="479254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mit 2 x Aufzählung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45"/>
            <a:ext cx="12192000" cy="6853655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9962" y="1222174"/>
            <a:ext cx="9144000" cy="4006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de-AT" sz="2300" b="0" i="0" u="none" strike="noStrike" cap="all" baseline="0" smtClean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KLICKEN UND SUBLINE HINZUFÜGEN!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3856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" y="6469476"/>
            <a:ext cx="669302" cy="242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8EDEE36-DAF8-4B41-9F33-2D92F1FB4A0C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6211574" y="1825625"/>
            <a:ext cx="5143856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000" marR="0" indent="-228600" algn="l" defTabSz="55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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6000" indent="-23040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ct val="90000"/>
              <a:buFont typeface="Wingdings" panose="05000000000000000000" pitchFamily="2" charset="2"/>
              <a:buChar char="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0214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073" y="6085390"/>
            <a:ext cx="5041402" cy="4328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119" y="5979936"/>
            <a:ext cx="504446" cy="5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ADBF51"/>
          </a:solidFill>
          <a:latin typeface="Arial-BoldM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5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Frauen und Betriebsleitung </a:t>
            </a:r>
            <a:br>
              <a:rPr lang="de-DE" dirty="0"/>
            </a:br>
            <a:r>
              <a:rPr lang="de-DE" dirty="0"/>
              <a:t>Österreich</a:t>
            </a:r>
            <a:br>
              <a:rPr lang="de-DE" dirty="0"/>
            </a:br>
            <a:r>
              <a:rPr lang="de-DE" dirty="0"/>
              <a:t>EU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März 2026</a:t>
            </a:r>
          </a:p>
        </p:txBody>
      </p:sp>
    </p:spTree>
    <p:extLst>
      <p:ext uri="{BB962C8B-B14F-4D97-AF65-F5344CB8AC3E}">
        <p14:creationId xmlns:p14="http://schemas.microsoft.com/office/powerpoint/2010/main" val="132937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Anteil weiblicher Betriebsleitung nach GVE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94665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13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Anteil weiblicher Betriebsleitung nach Altersklassen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820264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28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Anteil weiblicher Betriebsleitung nach Erwerbsart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0100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76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Strukturdaten</a:t>
            </a:r>
          </a:p>
        </p:txBody>
      </p:sp>
    </p:spTree>
    <p:extLst>
      <p:ext uri="{BB962C8B-B14F-4D97-AF65-F5344CB8AC3E}">
        <p14:creationId xmlns:p14="http://schemas.microsoft.com/office/powerpoint/2010/main" val="154882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974263" y="0"/>
            <a:ext cx="2217737" cy="5825331"/>
          </a:xfrm>
          <a:solidFill>
            <a:srgbClr val="A1B63F"/>
          </a:solidFill>
        </p:spPr>
        <p:txBody>
          <a:bodyPr anchor="ctr">
            <a:normAutofit/>
          </a:bodyPr>
          <a:lstStyle/>
          <a:p>
            <a:r>
              <a:rPr lang="de-AT" sz="2800" b="1" cap="none" dirty="0">
                <a:solidFill>
                  <a:schemeClr val="accent2">
                    <a:lumMod val="50000"/>
                  </a:schemeClr>
                </a:solidFill>
              </a:rPr>
              <a:t>35,7% </a:t>
            </a:r>
            <a:br>
              <a:rPr lang="de-AT" sz="2000" cap="none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  <a:t>der landwirtschaftlichen Betriebe werden von Frauen geführt</a:t>
            </a:r>
            <a:br>
              <a:rPr lang="de-AT" sz="2400" cap="none" dirty="0">
                <a:solidFill>
                  <a:schemeClr val="bg1"/>
                </a:solidFill>
              </a:rPr>
            </a:br>
            <a:r>
              <a:rPr lang="de-AT" sz="2400" cap="non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974263" y="5747657"/>
            <a:ext cx="746449" cy="1110343"/>
          </a:xfrm>
          <a:prstGeom prst="rect">
            <a:avLst/>
          </a:prstGeom>
          <a:solidFill>
            <a:srgbClr val="A1B63F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60647"/>
              </p:ext>
            </p:extLst>
          </p:nvPr>
        </p:nvGraphicFramePr>
        <p:xfrm>
          <a:off x="174660" y="1017142"/>
          <a:ext cx="9287838" cy="545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accent1"/>
                </a:solidFill>
                <a:latin typeface="Arial-BoldMT"/>
                <a:ea typeface="+mj-ea"/>
                <a:cs typeface="+mj-cs"/>
              </a:defRPr>
            </a:lvl1pPr>
          </a:lstStyle>
          <a:p>
            <a:r>
              <a:rPr lang="de-AT" dirty="0"/>
              <a:t>frauenanteil</a:t>
            </a:r>
          </a:p>
        </p:txBody>
      </p:sp>
      <p:sp>
        <p:nvSpPr>
          <p:cNvPr id="11" name="Textfeld 3"/>
          <p:cNvSpPr txBox="1"/>
          <p:nvPr/>
        </p:nvSpPr>
        <p:spPr>
          <a:xfrm>
            <a:off x="5040276" y="3744930"/>
            <a:ext cx="1787669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>
                <a:solidFill>
                  <a:schemeClr val="accent6"/>
                </a:solidFill>
              </a:rPr>
              <a:t>der insgesamt 101 036 </a:t>
            </a:r>
            <a:br>
              <a:rPr lang="de-AT" sz="1200" dirty="0">
                <a:solidFill>
                  <a:schemeClr val="accent6"/>
                </a:solidFill>
              </a:rPr>
            </a:br>
            <a:r>
              <a:rPr lang="de-AT" sz="1200" dirty="0">
                <a:solidFill>
                  <a:schemeClr val="accent6"/>
                </a:solidFill>
              </a:rPr>
              <a:t>landwirtschaftlichen</a:t>
            </a:r>
            <a:r>
              <a:rPr lang="de-AT" sz="1200" baseline="0" dirty="0">
                <a:solidFill>
                  <a:schemeClr val="accent6"/>
                </a:solidFill>
              </a:rPr>
              <a:t> </a:t>
            </a:r>
            <a:br>
              <a:rPr lang="de-AT" sz="1200" baseline="0" dirty="0">
                <a:solidFill>
                  <a:schemeClr val="accent6"/>
                </a:solidFill>
              </a:rPr>
            </a:br>
            <a:r>
              <a:rPr lang="de-AT" sz="1200" baseline="0" dirty="0">
                <a:solidFill>
                  <a:schemeClr val="accent6"/>
                </a:solidFill>
              </a:rPr>
              <a:t>Betrieben</a:t>
            </a:r>
            <a:endParaRPr lang="de-AT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0474C-973E-94C2-FE70-D4631FF1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B3B1BAA-B0EC-323C-ED8F-B8DDF391109E}"/>
              </a:ext>
            </a:extLst>
          </p:cNvPr>
          <p:cNvSpPr txBox="1"/>
          <p:nvPr/>
        </p:nvSpPr>
        <p:spPr>
          <a:xfrm>
            <a:off x="9500616" y="85953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3BD7A7B-5039-FBAD-53F4-269AC5814D38}"/>
              </a:ext>
            </a:extLst>
          </p:cNvPr>
          <p:cNvGrpSpPr/>
          <p:nvPr/>
        </p:nvGrpSpPr>
        <p:grpSpPr>
          <a:xfrm>
            <a:off x="6492239" y="1411748"/>
            <a:ext cx="1883665" cy="4965474"/>
            <a:chOff x="8806335" y="173454"/>
            <a:chExt cx="2444278" cy="651109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45AE9E1-CC5C-4E55-FB1F-C7D1347C3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290"/>
            <a:stretch>
              <a:fillRect/>
            </a:stretch>
          </p:blipFill>
          <p:spPr>
            <a:xfrm>
              <a:off x="8806335" y="173454"/>
              <a:ext cx="2444278" cy="6511092"/>
            </a:xfrm>
            <a:prstGeom prst="rect">
              <a:avLst/>
            </a:prstGeom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F21A91C-99E3-DA65-7E45-D0410F1AC25A}"/>
                </a:ext>
              </a:extLst>
            </p:cNvPr>
            <p:cNvGrpSpPr/>
            <p:nvPr/>
          </p:nvGrpSpPr>
          <p:grpSpPr>
            <a:xfrm>
              <a:off x="9417395" y="3852444"/>
              <a:ext cx="603231" cy="2210028"/>
              <a:chOff x="9417395" y="3852444"/>
              <a:chExt cx="603231" cy="2210028"/>
            </a:xfrm>
          </p:grpSpPr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53A9B0E-475D-0908-74A3-54571FF736E8}"/>
                  </a:ext>
                </a:extLst>
              </p:cNvPr>
              <p:cNvSpPr txBox="1"/>
              <p:nvPr/>
            </p:nvSpPr>
            <p:spPr>
              <a:xfrm>
                <a:off x="9473184" y="3852444"/>
                <a:ext cx="184730" cy="2257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EEDE24B-836D-8D81-F6CE-26737B5C83A4}"/>
                  </a:ext>
                </a:extLst>
              </p:cNvPr>
              <p:cNvSpPr txBox="1"/>
              <p:nvPr/>
            </p:nvSpPr>
            <p:spPr>
              <a:xfrm>
                <a:off x="9835896" y="4727220"/>
                <a:ext cx="184730" cy="2257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8350CA41-B159-7574-0461-A50E4E5C920D}"/>
                  </a:ext>
                </a:extLst>
              </p:cNvPr>
              <p:cNvSpPr txBox="1"/>
              <p:nvPr/>
            </p:nvSpPr>
            <p:spPr>
              <a:xfrm>
                <a:off x="9417395" y="5836692"/>
                <a:ext cx="184730" cy="2257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de-DE" dirty="0"/>
              </a:p>
            </p:txBody>
          </p:sp>
        </p:grp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753C6424-09E3-5356-35B5-FACEB1523C5A}"/>
              </a:ext>
            </a:extLst>
          </p:cNvPr>
          <p:cNvSpPr txBox="1">
            <a:spLocks/>
          </p:cNvSpPr>
          <p:nvPr/>
        </p:nvSpPr>
        <p:spPr>
          <a:xfrm>
            <a:off x="838200" y="661689"/>
            <a:ext cx="9135762" cy="45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accent1"/>
                </a:solidFill>
                <a:latin typeface="Arial-BoldMT"/>
                <a:ea typeface="+mj-ea"/>
                <a:cs typeface="+mj-cs"/>
              </a:defRPr>
            </a:lvl1pPr>
          </a:lstStyle>
          <a:p>
            <a:r>
              <a:rPr lang="de-AT" dirty="0"/>
              <a:t>Partnerschaftliche </a:t>
            </a:r>
            <a:r>
              <a:rPr lang="de-AT" dirty="0" err="1"/>
              <a:t>betriebsführung</a:t>
            </a:r>
            <a:endParaRPr lang="de-AT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1B8888D-AEBF-8299-D9D2-052FEDA74EFA}"/>
              </a:ext>
            </a:extLst>
          </p:cNvPr>
          <p:cNvSpPr txBox="1">
            <a:spLocks/>
          </p:cNvSpPr>
          <p:nvPr/>
        </p:nvSpPr>
        <p:spPr>
          <a:xfrm>
            <a:off x="9974263" y="0"/>
            <a:ext cx="2217737" cy="5825331"/>
          </a:xfrm>
          <a:prstGeom prst="rect">
            <a:avLst/>
          </a:prstGeom>
          <a:solidFill>
            <a:srgbClr val="A1B63F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rgbClr val="ADBF51"/>
                </a:solidFill>
                <a:latin typeface="Arial-BoldMT"/>
                <a:ea typeface="+mj-ea"/>
                <a:cs typeface="+mj-cs"/>
              </a:defRPr>
            </a:lvl1pPr>
          </a:lstStyle>
          <a:p>
            <a:r>
              <a:rPr lang="de-AT" sz="2800" b="1" cap="none" dirty="0">
                <a:solidFill>
                  <a:schemeClr val="accent2">
                    <a:lumMod val="50000"/>
                  </a:schemeClr>
                </a:solidFill>
              </a:rPr>
              <a:t>12% </a:t>
            </a:r>
            <a:br>
              <a:rPr lang="de-AT" sz="2000" cap="none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  <a:t>der landwirtschaftlichen Betriebe </a:t>
            </a:r>
          </a:p>
          <a:p>
            <a:endParaRPr lang="de-AT" sz="1800" cap="non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  <a:t>werden von </a:t>
            </a:r>
            <a:r>
              <a:rPr lang="de-AT" sz="2000" b="1" cap="none" dirty="0">
                <a:solidFill>
                  <a:schemeClr val="accent2">
                    <a:lumMod val="50000"/>
                  </a:schemeClr>
                </a:solidFill>
              </a:rPr>
              <a:t>Ehegemein-</a:t>
            </a:r>
            <a:r>
              <a:rPr lang="de-AT" sz="2000" b="1" cap="none" dirty="0" err="1">
                <a:solidFill>
                  <a:schemeClr val="accent2">
                    <a:lumMod val="50000"/>
                  </a:schemeClr>
                </a:solidFill>
              </a:rPr>
              <a:t>schaften</a:t>
            </a:r>
            <a:r>
              <a:rPr lang="de-AT" sz="1800" cap="none" dirty="0">
                <a:solidFill>
                  <a:schemeClr val="accent2">
                    <a:lumMod val="50000"/>
                  </a:schemeClr>
                </a:solidFill>
              </a:rPr>
              <a:t> geführt.</a:t>
            </a:r>
            <a:endParaRPr lang="de-AT" sz="2400" cap="none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A29841-C0B6-3565-30AB-30670DF81A0A}"/>
              </a:ext>
            </a:extLst>
          </p:cNvPr>
          <p:cNvSpPr txBox="1"/>
          <p:nvPr/>
        </p:nvSpPr>
        <p:spPr>
          <a:xfrm>
            <a:off x="9974263" y="5747657"/>
            <a:ext cx="746449" cy="1110343"/>
          </a:xfrm>
          <a:prstGeom prst="rect">
            <a:avLst/>
          </a:prstGeom>
          <a:solidFill>
            <a:srgbClr val="A1B63F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C19371-C71B-BC92-3527-D2FE9D657951}"/>
              </a:ext>
            </a:extLst>
          </p:cNvPr>
          <p:cNvSpPr txBox="1"/>
          <p:nvPr/>
        </p:nvSpPr>
        <p:spPr>
          <a:xfrm>
            <a:off x="838200" y="6381076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latin typeface="Arial Narrow" panose="020B0606020202030204" pitchFamily="34" charset="0"/>
              </a:rPr>
              <a:t>Quelle: BMLUK; AMA; </a:t>
            </a:r>
            <a:r>
              <a:rPr lang="de-DE" sz="1100" dirty="0" err="1">
                <a:latin typeface="Arial Narrow" panose="020B0606020202030204" pitchFamily="34" charset="0"/>
              </a:rPr>
              <a:t>Invekos</a:t>
            </a:r>
            <a:r>
              <a:rPr lang="de-DE" sz="1100" dirty="0">
                <a:latin typeface="Arial Narrow" panose="020B0606020202030204" pitchFamily="34" charset="0"/>
              </a:rPr>
              <a:t>-Daten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A5CAFBC-AF04-8CE1-4BA5-2EAC5365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06" r="24232"/>
          <a:stretch>
            <a:fillRect/>
          </a:stretch>
        </p:blipFill>
        <p:spPr>
          <a:xfrm>
            <a:off x="612501" y="1837425"/>
            <a:ext cx="5667089" cy="441100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8FA4AF7-8B69-2083-9F63-46F21D127FBF}"/>
              </a:ext>
            </a:extLst>
          </p:cNvPr>
          <p:cNvSpPr txBox="1"/>
          <p:nvPr/>
        </p:nvSpPr>
        <p:spPr>
          <a:xfrm>
            <a:off x="1571173" y="1391511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Betriebe nach Geschlecht und Rechtsform</a:t>
            </a:r>
          </a:p>
        </p:txBody>
      </p:sp>
    </p:spTree>
    <p:extLst>
      <p:ext uri="{BB962C8B-B14F-4D97-AF65-F5344CB8AC3E}">
        <p14:creationId xmlns:p14="http://schemas.microsoft.com/office/powerpoint/2010/main" val="2359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14" y="104472"/>
            <a:ext cx="1123058" cy="1865645"/>
          </a:xfrm>
          <a:prstGeom prst="rect">
            <a:avLst/>
          </a:prstGeom>
        </p:spPr>
      </p:pic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00928"/>
              </p:ext>
            </p:extLst>
          </p:nvPr>
        </p:nvGraphicFramePr>
        <p:xfrm>
          <a:off x="656706" y="207817"/>
          <a:ext cx="10075026" cy="617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92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1FD8-B3D4-C491-0A24-222B630B8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BEC9F-28F2-88EC-F1A0-9FF9B938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Betriebsleiterinnen</a:t>
            </a:r>
            <a:endParaRPr lang="de-AT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FA2F40F-0C6C-9534-85E4-AC976D8677AF}"/>
              </a:ext>
            </a:extLst>
          </p:cNvPr>
          <p:cNvSpPr txBox="1">
            <a:spLocks/>
          </p:cNvSpPr>
          <p:nvPr/>
        </p:nvSpPr>
        <p:spPr>
          <a:xfrm>
            <a:off x="3406482" y="375309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5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nach ausgewählten Merkmalen in landwirtschaftlichen Betrieben</a:t>
            </a:r>
          </a:p>
        </p:txBody>
      </p:sp>
    </p:spTree>
    <p:extLst>
      <p:ext uri="{BB962C8B-B14F-4D97-AF65-F5344CB8AC3E}">
        <p14:creationId xmlns:p14="http://schemas.microsoft.com/office/powerpoint/2010/main" val="131262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Anteil weiblicher Betriebsleitung nach Bundesland 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834883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08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Weibliche Betriebsleitung nach Betriebstyp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163163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2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Anteil weiblicher Betriebsleitung nach Größenklasse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706783"/>
              </p:ext>
            </p:extLst>
          </p:nvPr>
        </p:nvGraphicFramePr>
        <p:xfrm>
          <a:off x="838200" y="1384300"/>
          <a:ext cx="913606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906378"/>
      </p:ext>
    </p:extLst>
  </p:cSld>
  <p:clrMapOvr>
    <a:masterClrMapping/>
  </p:clrMapOvr>
</p:sld>
</file>

<file path=ppt/theme/theme1.xml><?xml version="1.0" encoding="utf-8"?>
<a:theme xmlns:a="http://schemas.openxmlformats.org/drawingml/2006/main" name="LK Niederösterreich">
  <a:themeElements>
    <a:clrScheme name="LK Niederösterreich">
      <a:dk1>
        <a:srgbClr val="000000"/>
      </a:dk1>
      <a:lt1>
        <a:srgbClr val="FFFFFF"/>
      </a:lt1>
      <a:dk2>
        <a:srgbClr val="000000"/>
      </a:dk2>
      <a:lt2>
        <a:srgbClr val="BFBFBF"/>
      </a:lt2>
      <a:accent1>
        <a:srgbClr val="007E46"/>
      </a:accent1>
      <a:accent2>
        <a:srgbClr val="ADBF51"/>
      </a:accent2>
      <a:accent3>
        <a:srgbClr val="F08200"/>
      </a:accent3>
      <a:accent4>
        <a:srgbClr val="008AC4"/>
      </a:accent4>
      <a:accent5>
        <a:srgbClr val="00507D"/>
      </a:accent5>
      <a:accent6>
        <a:srgbClr val="BFBFBF"/>
      </a:accent6>
      <a:hlink>
        <a:srgbClr val="1E78C8"/>
      </a:hlink>
      <a:folHlink>
        <a:srgbClr val="1E78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K Niederösterreich" id="{39DEF159-1F17-4779-8552-5F45D86DFF78}" vid="{497BD235-A9E2-4D19-8D5C-DC62DB36DB8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LK Niederösterreich (002)</Template>
  <TotalTime>0</TotalTime>
  <Words>238</Words>
  <Application>Microsoft Office PowerPoint</Application>
  <PresentationFormat>Breitbild</PresentationFormat>
  <Paragraphs>39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Narrow</vt:lpstr>
      <vt:lpstr>Arial-BoldMT</vt:lpstr>
      <vt:lpstr>Univers LT Pro 45 Light</vt:lpstr>
      <vt:lpstr>Wingdings</vt:lpstr>
      <vt:lpstr>LK Niederösterreich</vt:lpstr>
      <vt:lpstr>Frauen und Betriebsleitung  Österreich EU</vt:lpstr>
      <vt:lpstr>1. Strukturdaten</vt:lpstr>
      <vt:lpstr>35,7%   der landwirtschaftlichen Betriebe werden von Frauen geführt  </vt:lpstr>
      <vt:lpstr>PowerPoint-Präsentation</vt:lpstr>
      <vt:lpstr>PowerPoint-Präsentation</vt:lpstr>
      <vt:lpstr>2. Betriebsleiterinnen</vt:lpstr>
      <vt:lpstr>Anteil weiblicher Betriebsleitung nach Bundesland </vt:lpstr>
      <vt:lpstr>Weibliche Betriebsleitung nach Betriebstyp</vt:lpstr>
      <vt:lpstr>Anteil weiblicher Betriebsleitung nach Größenklasse</vt:lpstr>
      <vt:lpstr>Anteil weiblicher Betriebsleitung nach GVE</vt:lpstr>
      <vt:lpstr>Anteil weiblicher Betriebsleitung nach Altersklassen</vt:lpstr>
      <vt:lpstr>Anteil weiblicher Betriebsleitung nach Erwerbsart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Hießberger Sonja (NÖ-LK)</dc:creator>
  <cp:lastModifiedBy>Glatzl Michaela (LK Österreich)</cp:lastModifiedBy>
  <cp:revision>155</cp:revision>
  <cp:lastPrinted>2026-01-09T11:55:40Z</cp:lastPrinted>
  <dcterms:created xsi:type="dcterms:W3CDTF">2024-12-11T11:34:00Z</dcterms:created>
  <dcterms:modified xsi:type="dcterms:W3CDTF">2026-03-05T10:58:56Z</dcterms:modified>
</cp:coreProperties>
</file>