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84" r:id="rId3"/>
    <p:sldId id="285" r:id="rId4"/>
    <p:sldId id="257" r:id="rId5"/>
    <p:sldId id="263" r:id="rId6"/>
    <p:sldId id="264" r:id="rId7"/>
    <p:sldId id="258" r:id="rId8"/>
    <p:sldId id="259" r:id="rId9"/>
    <p:sldId id="279" r:id="rId10"/>
    <p:sldId id="276" r:id="rId11"/>
    <p:sldId id="277" r:id="rId12"/>
    <p:sldId id="292" r:id="rId13"/>
    <p:sldId id="274" r:id="rId14"/>
    <p:sldId id="260" r:id="rId15"/>
    <p:sldId id="261" r:id="rId16"/>
    <p:sldId id="265" r:id="rId17"/>
    <p:sldId id="262" r:id="rId18"/>
    <p:sldId id="291" r:id="rId19"/>
  </p:sldIdLst>
  <p:sldSz cx="14630400" cy="8229600"/>
  <p:notesSz cx="8229600" cy="14630400"/>
  <p:embeddedFontLst>
    <p:embeddedFont>
      <p:font typeface="Dela Gothic One" pitchFamily="2" charset="-128"/>
      <p:regular r:id="rId21"/>
      <p:bold r:id="rId22"/>
      <p:italic r:id="rId23"/>
      <p:boldItalic r:id="rId24"/>
    </p:embeddedFont>
    <p:embeddedFont>
      <p:font typeface="DM Sans" pitchFamily="2" charset="77"/>
      <p:regular r:id="rId25"/>
      <p:bold r:id="rId26"/>
      <p:italic r:id="rId27"/>
      <p:boldItalic r:id="rId28"/>
    </p:embeddedFont>
    <p:embeddedFont>
      <p:font typeface="Prata" pitchFamily="2" charset="77"/>
      <p:regular r:id="rId29"/>
    </p:embeddedFont>
    <p:embeddedFont>
      <p:font typeface="Raleway" pitchFamily="2" charset="77"/>
      <p:regular r:id="rId30"/>
      <p:bold r:id="rId31"/>
      <p:italic r:id="rId32"/>
      <p:boldItalic r:id="rId33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6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156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45812-98B6-7EB1-34F7-EBB899B31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F1A0B0-77D2-00E6-F245-E2C5BCB2B7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9911DF-7100-4D5C-1E47-E5396E5F53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6491F-3BD4-F8F8-6857-2186740B5B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11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AABF5-CF9A-E937-89A4-174311F91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E09545-74E7-A36B-1FE3-4B7E37AA51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656490-8773-9A9E-4C9E-8CB5F993B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272C2-4C21-5E44-ABED-2F4AAF51CC4B}" type="datetimeFigureOut">
              <a:rPr lang="de-DE" smtClean="0"/>
              <a:t>11.03.25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7E8D8C-92FA-117A-F892-E3509F5FA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119649-A831-B04B-F29F-0E30C9BBE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9645B-9FE1-5B48-97B2-CDE611777B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6954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72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9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9355" y="615196"/>
            <a:ext cx="7578090" cy="2796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Chancen der Künstlichen Intelligenz für Frauen in der Landwirtschaft in Österreich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269355" y="3747254"/>
            <a:ext cx="7578090" cy="1073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Frauen spielen eine zentrale Rolle in der Landwirtschaft – als Bäuerinnen, Unternehmerinnen und Innovatorinnen. Oft fehlt ihnen Zugang zu modernen Technologien.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69355" y="5072539"/>
            <a:ext cx="7578090" cy="715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KI kann ein Game-Changer sein – für die Effizienz der Landwirtschaft und die Stärkung von Frauen in ländlichen Regionen.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69355" y="6039922"/>
            <a:ext cx="7578090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Susanne Linecker-Grausberg, 11. März 2025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69355" y="6649403"/>
            <a:ext cx="7578090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Bäuerinnen im Talk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269355" y="7258883"/>
            <a:ext cx="7578090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410420"/>
            <a:ext cx="10880408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ChatGPT: Vielseitiger Assistent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366462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Einsatzbereiche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4237434"/>
            <a:ext cx="4018359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Texterstellung, Übersetzung und Ideenfindung sind ChatGPTs Stärken. Es unterstützt bei vielfältigen Schreibaufgaben.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5312926" y="366462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Grenzen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12926" y="4237434"/>
            <a:ext cx="4018359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ChatGPT kennt keine aktuellen Ereignisse nach seinem Trainingszeitraum. Es kann Fakten erfinden oder falsch darstellen.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867543" y="366462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Praxistipps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67543" y="4237434"/>
            <a:ext cx="4018359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Überprüfen Sie stets generierte Inhalte. Spezifische Prompts liefern bessere Ergebnisse als vage Anfragen.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789027"/>
            <a:ext cx="7627382" cy="2138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Perplexity: KI-gestützte Informationssuche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58309" y="3252073"/>
            <a:ext cx="162401" cy="1179552"/>
          </a:xfrm>
          <a:prstGeom prst="roundRect">
            <a:avLst>
              <a:gd name="adj" fmla="val 56033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2"/>
          <p:cNvSpPr/>
          <p:nvPr/>
        </p:nvSpPr>
        <p:spPr>
          <a:xfrm>
            <a:off x="1245632" y="3252073"/>
            <a:ext cx="3306128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Traditionelle Suche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245632" y="3738205"/>
            <a:ext cx="71400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Klassische Suchmaschinen liefern Links. Sie müssen selbst relevante Informationen finden und zusammenfassen.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1083231" y="4648200"/>
            <a:ext cx="162401" cy="1179552"/>
          </a:xfrm>
          <a:prstGeom prst="roundRect">
            <a:avLst>
              <a:gd name="adj" fmla="val 56033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5"/>
          <p:cNvSpPr/>
          <p:nvPr/>
        </p:nvSpPr>
        <p:spPr>
          <a:xfrm>
            <a:off x="1570553" y="4648200"/>
            <a:ext cx="312122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Perplexity-Ansatz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570553" y="5134332"/>
            <a:ext cx="681513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Perplexity liefert direkte Antworten mit Quellenangaben. Es fasst Informationen aus verschiedenen Quellen zusammen.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408271" y="6044327"/>
            <a:ext cx="162401" cy="1179552"/>
          </a:xfrm>
          <a:prstGeom prst="roundRect">
            <a:avLst>
              <a:gd name="adj" fmla="val 56033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8"/>
          <p:cNvSpPr/>
          <p:nvPr/>
        </p:nvSpPr>
        <p:spPr>
          <a:xfrm>
            <a:off x="1895594" y="6044327"/>
            <a:ext cx="2902268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Geschäftsnutzen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895594" y="6530459"/>
            <a:ext cx="6490097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Schnellere Recherchen sparen wertvolle Zeit. Marktanalysen und Wettbewerbsbeobachtung werden effizienter.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DBD84-1B48-6B7D-0AAC-AEB306D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8468DBF-8AA5-4043-0922-4BD03BBF8540}"/>
              </a:ext>
            </a:extLst>
          </p:cNvPr>
          <p:cNvSpPr/>
          <p:nvPr/>
        </p:nvSpPr>
        <p:spPr>
          <a:xfrm>
            <a:off x="758309" y="2410420"/>
            <a:ext cx="10880408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de-AT" sz="4800" b="0" i="0" u="none" strike="noStrike" dirty="0">
                <a:solidFill>
                  <a:srgbClr val="F8FAFF"/>
                </a:solidFill>
                <a:effectLst/>
                <a:latin typeface="Inter"/>
              </a:rPr>
              <a:t>Deepseek-V3: Effizient, Präzise, Vielseitig</a:t>
            </a:r>
            <a:endParaRPr lang="en-US" sz="44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CC90F0E-DCC1-7C24-D2C7-89DA8F706692}"/>
              </a:ext>
            </a:extLst>
          </p:cNvPr>
          <p:cNvSpPr/>
          <p:nvPr/>
        </p:nvSpPr>
        <p:spPr>
          <a:xfrm>
            <a:off x="758309" y="366462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Einsatzbereiche</a:t>
            </a:r>
            <a:endParaRPr lang="en-US" sz="2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8BAA421-0994-EE66-B5EE-FB5232EB2C44}"/>
              </a:ext>
            </a:extLst>
          </p:cNvPr>
          <p:cNvSpPr/>
          <p:nvPr/>
        </p:nvSpPr>
        <p:spPr>
          <a:xfrm>
            <a:off x="758309" y="4237434"/>
            <a:ext cx="4018359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de-AT" sz="1600" b="0" i="0" u="none" strike="noStrike" dirty="0">
                <a:solidFill>
                  <a:srgbClr val="F8FAFF"/>
                </a:solidFill>
                <a:effectLst/>
                <a:latin typeface="Inter"/>
              </a:rPr>
              <a:t>Erstellung klarer und strukturierter Texte für verschiedene Anwendungen.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1E41867-F3DC-B66B-9387-BC83FF8C156C}"/>
              </a:ext>
            </a:extLst>
          </p:cNvPr>
          <p:cNvSpPr/>
          <p:nvPr/>
        </p:nvSpPr>
        <p:spPr>
          <a:xfrm>
            <a:off x="5312926" y="366462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Grenzen</a:t>
            </a:r>
            <a:endParaRPr lang="en-US" sz="22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19B171A-E8DF-F226-E0C2-C1829FDC6A11}"/>
              </a:ext>
            </a:extLst>
          </p:cNvPr>
          <p:cNvSpPr/>
          <p:nvPr/>
        </p:nvSpPr>
        <p:spPr>
          <a:xfrm>
            <a:off x="5312926" y="4237434"/>
            <a:ext cx="4018359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Deep Seek </a:t>
            </a:r>
            <a:r>
              <a:rPr lang="en-US" sz="17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kennt</a:t>
            </a: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keine aktuellen </a:t>
            </a:r>
            <a:r>
              <a:rPr lang="en-US" sz="17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Ereignisse</a:t>
            </a: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und </a:t>
            </a:r>
            <a:r>
              <a:rPr lang="en-US" sz="17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nennt</a:t>
            </a: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bewusst</a:t>
            </a: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keine</a:t>
            </a: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Informationen</a:t>
            </a: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zu</a:t>
            </a: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Politschen</a:t>
            </a: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Themen</a:t>
            </a: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inn </a:t>
            </a:r>
            <a:r>
              <a:rPr lang="en-US" sz="17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Aisien</a:t>
            </a: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Es kann Fakten erfinden oder falsch darstellen.</a:t>
            </a:r>
            <a:endParaRPr lang="en-US" sz="17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C04DCFC-AC72-4780-94F7-3D0C90431136}"/>
              </a:ext>
            </a:extLst>
          </p:cNvPr>
          <p:cNvSpPr/>
          <p:nvPr/>
        </p:nvSpPr>
        <p:spPr>
          <a:xfrm>
            <a:off x="9867543" y="366462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Praxistipps</a:t>
            </a:r>
            <a:endParaRPr lang="en-US" sz="22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6FE8DC49-8571-85DF-8CC5-506F39FAF7BB}"/>
              </a:ext>
            </a:extLst>
          </p:cNvPr>
          <p:cNvSpPr/>
          <p:nvPr/>
        </p:nvSpPr>
        <p:spPr>
          <a:xfrm>
            <a:off x="9867543" y="4237434"/>
            <a:ext cx="4018359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Überprüfen Sie stets generierte Inhalte. Spezifische Prompts liefern bessere Ergebnisse als vage Anfragen.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026249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186101"/>
            <a:ext cx="10014466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KI-gestützte Bildgenerierung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309" y="2332077"/>
            <a:ext cx="4154567" cy="25677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8309" y="517052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DALL-E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58309" y="5656659"/>
            <a:ext cx="4154567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OpenAIs Bildgenerator erstellt fotorealistische Bilder aus Textbeschreibungen. Die Qualität ist beeindruckend realistisch.</a:t>
            </a:r>
            <a:endParaRPr lang="en-US" sz="17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7798" y="2332077"/>
            <a:ext cx="4154686" cy="25677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7798" y="517052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Midjourney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7798" y="5656659"/>
            <a:ext cx="4154686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Bekannt für künstlerische Bildästhetik. Midjourney erzeugt einzigartige visuelle Stile mit hohem künstlerischem Wert.</a:t>
            </a:r>
            <a:endParaRPr lang="en-US" sz="17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7405" y="2332077"/>
            <a:ext cx="4154567" cy="25677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7405" y="517052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Lummi AI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7405" y="5656659"/>
            <a:ext cx="4154567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Open-Source-Alternative mit vielseitigen Anwendungsmöglichkeiten. Es bietet gute Ergebnisse bei niedrigem Ressourceneinsatz.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39960"/>
            <a:ext cx="1111055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Herausforderungen und Lösungsansätze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15715"/>
            <a:ext cx="313610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Zugang zu Technologie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96859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Nicht alle Frauen haben Zugang zu moderner Technologie. Schulungen und Förderprogramme sind nötig.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Kosten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396859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KI-Technologien können teuer sein. Staatliche Förderungen und Kooperationen können helfen.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Bildung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396859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Frauen müssen lernen, KI-Tools zu nutzen. Lokale Schulungen und Mentoring-Programme sind wichtig.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202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Fazit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6431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Effizienzsteigerung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133606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KI optimiert landwirtschaftliche Prozesse.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26731" y="2867501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9937790" y="26431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Marktzugang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37790" y="3133606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Neue Vertriebswege werden erschlossen.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452604" y="3256002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7"/>
          <p:cNvSpPr/>
          <p:nvPr/>
        </p:nvSpPr>
        <p:spPr>
          <a:xfrm>
            <a:off x="9937790" y="52772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Nachhaltigkeit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937790" y="5767626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Ressourcen werden geschont.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064103" y="5481876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</a:t>
            </a:r>
            <a:endParaRPr lang="en-US" sz="2650" dirty="0"/>
          </a:p>
        </p:txBody>
      </p:sp>
      <p:sp>
        <p:nvSpPr>
          <p:cNvPr id="15" name="Text 10"/>
          <p:cNvSpPr/>
          <p:nvPr/>
        </p:nvSpPr>
        <p:spPr>
          <a:xfrm>
            <a:off x="1857256" y="52772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Empowerment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93790" y="5767626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Frauen werden gestärkt.</a:t>
            </a:r>
            <a:endParaRPr lang="en-US" sz="17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38230" y="5093375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4</a:t>
            </a:r>
            <a:endParaRPr lang="en-US" sz="2650" dirty="0"/>
          </a:p>
        </p:txBody>
      </p:sp>
      <p:sp>
        <p:nvSpPr>
          <p:cNvPr id="19" name="Text 13"/>
          <p:cNvSpPr/>
          <p:nvPr/>
        </p:nvSpPr>
        <p:spPr>
          <a:xfrm>
            <a:off x="793790" y="692455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Frauen sind Hüterinnen der Landwirtschaft und Schlüssel zu einer nachhaltigen Zukunft.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998339"/>
            <a:ext cx="6193869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Fazit und Ausblick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774" y="2144316"/>
            <a:ext cx="2163723" cy="126599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84176" y="2744272"/>
            <a:ext cx="304681" cy="380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00"/>
              </a:lnSpc>
              <a:buNone/>
            </a:pPr>
            <a:r>
              <a:rPr lang="en-US" sz="23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1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5335072" y="2360890"/>
            <a:ext cx="2947868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Zukunftsvisionen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335072" y="2847023"/>
            <a:ext cx="494728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KI als selbstverständlicher Teil der Landwirtschaft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172551" y="3422094"/>
            <a:ext cx="8645485" cy="15240"/>
          </a:xfrm>
          <a:prstGeom prst="roundRect">
            <a:avLst>
              <a:gd name="adj" fmla="val 597101"/>
            </a:avLst>
          </a:prstGeom>
          <a:solidFill>
            <a:srgbClr val="8D2424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2972" y="3464362"/>
            <a:ext cx="4327446" cy="126599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84295" y="3906917"/>
            <a:ext cx="304681" cy="380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00"/>
              </a:lnSpc>
              <a:buNone/>
            </a:pPr>
            <a:r>
              <a:rPr lang="en-US" sz="23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2</a:t>
            </a:r>
            <a:endParaRPr lang="en-US" sz="2350" dirty="0"/>
          </a:p>
        </p:txBody>
      </p:sp>
      <p:sp>
        <p:nvSpPr>
          <p:cNvPr id="10" name="Text 6"/>
          <p:cNvSpPr/>
          <p:nvPr/>
        </p:nvSpPr>
        <p:spPr>
          <a:xfrm>
            <a:off x="6416993" y="3680936"/>
            <a:ext cx="4507944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Implementierungsschritte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416993" y="4167068"/>
            <a:ext cx="4507944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Weiterbildung und schrittweise Einführung</a:t>
            </a:r>
            <a:endParaRPr lang="en-US" sz="1700" dirty="0"/>
          </a:p>
        </p:txBody>
      </p:sp>
      <p:sp>
        <p:nvSpPr>
          <p:cNvPr id="12" name="Shape 8"/>
          <p:cNvSpPr/>
          <p:nvPr/>
        </p:nvSpPr>
        <p:spPr>
          <a:xfrm>
            <a:off x="6254472" y="4742140"/>
            <a:ext cx="7563564" cy="15240"/>
          </a:xfrm>
          <a:prstGeom prst="roundRect">
            <a:avLst>
              <a:gd name="adj" fmla="val 597101"/>
            </a:avLst>
          </a:prstGeom>
          <a:solidFill>
            <a:srgbClr val="8D2424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51" y="4784408"/>
            <a:ext cx="6491288" cy="126599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84295" y="5226963"/>
            <a:ext cx="304681" cy="380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00"/>
              </a:lnSpc>
              <a:buNone/>
            </a:pPr>
            <a:r>
              <a:rPr lang="en-US" sz="23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3</a:t>
            </a:r>
            <a:endParaRPr lang="en-US" sz="2350" dirty="0"/>
          </a:p>
        </p:txBody>
      </p:sp>
      <p:sp>
        <p:nvSpPr>
          <p:cNvPr id="15" name="Text 10"/>
          <p:cNvSpPr/>
          <p:nvPr/>
        </p:nvSpPr>
        <p:spPr>
          <a:xfrm>
            <a:off x="7498913" y="5000982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Kernergebnisse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498913" y="5487114"/>
            <a:ext cx="461117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Effizienz, neue Einnahmequellen, Zufriedenheit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758309" y="6294120"/>
            <a:ext cx="1311378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KI bietet Bäuerinnen vielfältige Chancen. Sie spart Zeit, erschließt neue Einkommensquellen und verbessert Kundenerlebnisse.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758309" y="6884551"/>
            <a:ext cx="1311378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Die Landwirtschaft der Zukunft verbindet Tradition mit Technologie. Jetzt ist der ideale Zeitpunkt für den Einstieg.</a:t>
            </a:r>
            <a:endParaRPr lang="en-US" sz="1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4860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Nächste Schritte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297549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5" name="Text 2"/>
          <p:cNvSpPr/>
          <p:nvPr/>
        </p:nvSpPr>
        <p:spPr>
          <a:xfrm>
            <a:off x="1303973" y="2297549"/>
            <a:ext cx="35543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Lokale Beispiele sammeln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2787968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Erfolgsgeschichten aus Ihrer Region dokumentieren und teilen.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377684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8" name="Text 5"/>
          <p:cNvSpPr/>
          <p:nvPr/>
        </p:nvSpPr>
        <p:spPr>
          <a:xfrm>
            <a:off x="1644134" y="3377684"/>
            <a:ext cx="458212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Schulungsprogramme entwickeln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3868103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Bildungsangebote für Frauen in der Landwirtschaft schaffen.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4457819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1" name="Text 8"/>
          <p:cNvSpPr/>
          <p:nvPr/>
        </p:nvSpPr>
        <p:spPr>
          <a:xfrm>
            <a:off x="1984415" y="44578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Netzwerke aufbauen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4948238"/>
            <a:ext cx="636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Austausch zwischen Technologieanbietern und Landwirtinnen fördern.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814513" y="5900857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1"/>
          <p:cNvSpPr/>
          <p:nvPr/>
        </p:nvSpPr>
        <p:spPr>
          <a:xfrm>
            <a:off x="2324695" y="5900857"/>
            <a:ext cx="341721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Förderungen beantragen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2324695" y="6391275"/>
            <a:ext cx="60255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Finanzielle Unterstützung für KI-Projekte sichern.</a:t>
            </a:r>
            <a:endParaRPr lang="en-US" sz="1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in Roboter mit einem menschlichen Gesicht">
            <a:extLst>
              <a:ext uri="{FF2B5EF4-FFF2-40B4-BE49-F238E27FC236}">
                <a16:creationId xmlns:a16="http://schemas.microsoft.com/office/drawing/2014/main" id="{927351F7-B66B-89D9-F280-D78FA65419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91" r="23290" b="1"/>
          <a:stretch/>
        </p:blipFill>
        <p:spPr>
          <a:xfrm>
            <a:off x="4226961" y="10"/>
            <a:ext cx="10403439" cy="82295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1707921" cy="82296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46EEDBB-6EF2-DD9B-740C-4557A6D75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312" y="1393545"/>
            <a:ext cx="4125773" cy="13496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400">
                <a:solidFill>
                  <a:schemeClr val="bg1"/>
                </a:solidFill>
              </a:rPr>
              <a:t>Prof. Ulrich Walter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71" y="726948"/>
            <a:ext cx="87782" cy="6583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892" y="2932176"/>
            <a:ext cx="3961181" cy="10972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DBC049-764E-B441-6139-EB444FCF6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5312" y="3261664"/>
            <a:ext cx="4126688" cy="38487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</a:pPr>
            <a:r>
              <a:rPr lang="en-US" sz="2000">
                <a:solidFill>
                  <a:schemeClr val="bg1"/>
                </a:solidFill>
              </a:rPr>
              <a:t>Künstliche Intelligenz (KI) ist wie Elektrizität: Wer sie nicht versteht, hat Angst vor ihr, für alle anderen macht sie das Leben einfacher. </a:t>
            </a:r>
          </a:p>
        </p:txBody>
      </p:sp>
    </p:spTree>
    <p:extLst>
      <p:ext uri="{BB962C8B-B14F-4D97-AF65-F5344CB8AC3E}">
        <p14:creationId xmlns:p14="http://schemas.microsoft.com/office/powerpoint/2010/main" val="1869763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08239" y="576072"/>
            <a:ext cx="6549746" cy="707745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fik 6" descr="Ein Bild, das Frucht, Naturkost, Apfel, Essen enthält.&#10;&#10;Automatisch generierte Beschreibung">
            <a:extLst>
              <a:ext uri="{FF2B5EF4-FFF2-40B4-BE49-F238E27FC236}">
                <a16:creationId xmlns:a16="http://schemas.microsoft.com/office/drawing/2014/main" id="{F99C8C38-D3CE-194C-1715-3CBED952AE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21" r="-1" b="-1"/>
          <a:stretch/>
        </p:blipFill>
        <p:spPr>
          <a:xfrm>
            <a:off x="7705242" y="772160"/>
            <a:ext cx="6155740" cy="668527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14" y="576072"/>
            <a:ext cx="6549745" cy="707745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Frucht, Apfel, Naturkost, Essen enthält.&#10;&#10;Automatisch generierte Beschreibung">
            <a:extLst>
              <a:ext uri="{FF2B5EF4-FFF2-40B4-BE49-F238E27FC236}">
                <a16:creationId xmlns:a16="http://schemas.microsoft.com/office/drawing/2014/main" id="{42E9D7D6-45C8-E51F-35D9-6B37DDAC4A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82" r="4438" b="-1"/>
          <a:stretch/>
        </p:blipFill>
        <p:spPr>
          <a:xfrm>
            <a:off x="769416" y="772160"/>
            <a:ext cx="6155740" cy="668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84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199940" y="-3199426"/>
            <a:ext cx="8229600" cy="14629480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773" y="0"/>
            <a:ext cx="10885015" cy="8229086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79389" y="-2023008"/>
            <a:ext cx="5873477" cy="14632255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Hand, Finger, Nagel, Person enthält.&#10;&#10;Automatisch generierte Beschreibung">
            <a:extLst>
              <a:ext uri="{FF2B5EF4-FFF2-40B4-BE49-F238E27FC236}">
                <a16:creationId xmlns:a16="http://schemas.microsoft.com/office/drawing/2014/main" id="{F2B3219D-29E3-1478-730B-F4E0BF3D47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367" r="1" b="21931"/>
          <a:stretch/>
        </p:blipFill>
        <p:spPr>
          <a:xfrm>
            <a:off x="548640" y="548640"/>
            <a:ext cx="13533120" cy="713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742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7917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Warum KI für Frauen in der Landwirtschaft?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99204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5" name="Text 2"/>
          <p:cNvSpPr/>
          <p:nvPr/>
        </p:nvSpPr>
        <p:spPr>
          <a:xfrm>
            <a:off x="6365260" y="303454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7017306" y="29920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Zeitmangel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017306" y="3482459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Viele Frauen tragen die Doppelbelastung von Hofarbeit und Familie.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10171867" y="299204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9" name="Text 6"/>
          <p:cNvSpPr/>
          <p:nvPr/>
        </p:nvSpPr>
        <p:spPr>
          <a:xfrm>
            <a:off x="10256937" y="303454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10908983" y="29920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Wettbewerbsdruck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908983" y="3482459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Kleine und mittlere Betriebe müssen sich gegen große Agrarkonzerne behaupten.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6280190" y="541603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0"/>
          <p:cNvSpPr/>
          <p:nvPr/>
        </p:nvSpPr>
        <p:spPr>
          <a:xfrm>
            <a:off x="6365260" y="5458539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7017306" y="54160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Nachhaltigkeit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017306" y="5906453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Die Anforderungen an umweltfreundliche Landwirtschaft steigen.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6280190" y="688740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KI kann Effizienz steigern, Zeit sparen und neue Märkte erschließen.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869513"/>
            <a:ext cx="7627382" cy="2138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Bürokratische Erleichterungen durch KI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309" y="3332559"/>
            <a:ext cx="541615" cy="54161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58309" y="4090749"/>
            <a:ext cx="2325767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Automatisierte Formulare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58309" y="4933117"/>
            <a:ext cx="2325767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KI erkennt relevante Formulare automatisch. Sie füllt wiederkehrende Felder selbstständig aus.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8998" y="3332559"/>
            <a:ext cx="541615" cy="54161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408998" y="4090749"/>
            <a:ext cx="2325886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Förderanträge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3408998" y="4933117"/>
            <a:ext cx="2325886" cy="2426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Intelligente Systeme identifizieren passende Förderprogramme. Sie optimieren die Antragsstellung für höhere Erfolgsquoten.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9805" y="3332559"/>
            <a:ext cx="541615" cy="54161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59805" y="4090749"/>
            <a:ext cx="2325767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Terminplanung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059805" y="4933117"/>
            <a:ext cx="2325767" cy="2080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KI-Assistenten koordinieren behördliche Termine. Sie erinnern an Fristen und bereiten nötige Unterlagen vor.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8277" y="920472"/>
            <a:ext cx="7680246" cy="1375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Neue Jobmöglichkeiten in der Landwirtschaft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6218277" y="2609731"/>
            <a:ext cx="3735586" cy="2918698"/>
          </a:xfrm>
          <a:prstGeom prst="roundRect">
            <a:avLst>
              <a:gd name="adj" fmla="val 300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2"/>
          <p:cNvSpPr/>
          <p:nvPr/>
        </p:nvSpPr>
        <p:spPr>
          <a:xfrm>
            <a:off x="6434971" y="2826425"/>
            <a:ext cx="3302198" cy="687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KI-Spezialistin für Landwirtschaft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6434971" y="3639503"/>
            <a:ext cx="3302198" cy="1672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Entwicklung und Anpassung von KI-Lösungen für spezifische Hofbedürfnisse. Schnittstelle zwischen Technologie und praktischer Anwendung.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162937" y="2609731"/>
            <a:ext cx="3735586" cy="2918698"/>
          </a:xfrm>
          <a:prstGeom prst="roundRect">
            <a:avLst>
              <a:gd name="adj" fmla="val 300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5"/>
          <p:cNvSpPr/>
          <p:nvPr/>
        </p:nvSpPr>
        <p:spPr>
          <a:xfrm>
            <a:off x="10379631" y="2826425"/>
            <a:ext cx="3302198" cy="687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Agrar-Datenanalystin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0379631" y="3639503"/>
            <a:ext cx="3302198" cy="1672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Auswertung von Boden- und Klimadaten für präzise Erntevorhersagen. Optimierung von Anbaumethoden durch datengestützte Entscheidungen.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218277" y="5737503"/>
            <a:ext cx="7680246" cy="1571506"/>
          </a:xfrm>
          <a:prstGeom prst="roundRect">
            <a:avLst>
              <a:gd name="adj" fmla="val 5589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8"/>
          <p:cNvSpPr/>
          <p:nvPr/>
        </p:nvSpPr>
        <p:spPr>
          <a:xfrm>
            <a:off x="6434971" y="5954197"/>
            <a:ext cx="3585091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 err="1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</a:rPr>
              <a:t>Sprecherin</a:t>
            </a:r>
            <a:r>
              <a:rPr lang="en-US" sz="21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</a:rPr>
              <a:t> für KI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6434971" y="6423422"/>
            <a:ext cx="7246858" cy="668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Einrichtung und Wartung KI-</a:t>
            </a:r>
            <a:r>
              <a:rPr lang="en-US" sz="16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gesteuerter</a:t>
            </a:r>
            <a:r>
              <a:rPr lang="en-US" sz="16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Sprachprogramme</a:t>
            </a:r>
            <a:r>
              <a:rPr lang="en-US" sz="16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zur</a:t>
            </a:r>
            <a:r>
              <a:rPr lang="en-US" sz="16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6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Vervielfältigung</a:t>
            </a:r>
            <a:r>
              <a:rPr lang="en-US" sz="16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der </a:t>
            </a:r>
            <a:r>
              <a:rPr lang="en-US" sz="1600" dirty="0" err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Dialekte</a:t>
            </a:r>
            <a:r>
              <a:rPr lang="en-US" sz="16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0656" y="596979"/>
            <a:ext cx="7715488" cy="1275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Einsatzgebiete der KI in der Landwirtschaft</a:t>
            </a:r>
            <a:endParaRPr lang="en-US" sz="4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656" y="2178725"/>
            <a:ext cx="1020485" cy="150233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527250" y="2382798"/>
            <a:ext cx="3031331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Präzisionslandwirtschaft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7527250" y="2824043"/>
            <a:ext cx="6388894" cy="652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KI-gestützte Drohnen und Sensoren helfen, Felder präzise zu überwachen.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656" y="3681055"/>
            <a:ext cx="1020485" cy="150233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527250" y="3885128"/>
            <a:ext cx="2551271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Datenanalyse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7527250" y="4326374"/>
            <a:ext cx="6388894" cy="652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KI analysiert Wetterdaten und Markttrends für bessere Entscheidungen.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0656" y="5183386"/>
            <a:ext cx="1020485" cy="122455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527250" y="5387459"/>
            <a:ext cx="2551271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Automatisierung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7527250" y="5828705"/>
            <a:ext cx="6388894" cy="326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Melkroboter und Sämaschinen sparen Zeit für andere Aktivitäten.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0656" y="6407944"/>
            <a:ext cx="1020485" cy="122455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527250" y="6612017"/>
            <a:ext cx="2551271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Direktvermarktung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7527250" y="7053263"/>
            <a:ext cx="6388894" cy="326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KI-Plattformen helfen beim Verkauf von Produkten an Verbraucher.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0832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Beispiele aus der Praxis in Österreich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666048"/>
            <a:ext cx="3664863" cy="2758559"/>
          </a:xfrm>
          <a:prstGeom prst="roundRect">
            <a:avLst>
              <a:gd name="adj" fmla="val 123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5" name="Text 2"/>
          <p:cNvSpPr/>
          <p:nvPr/>
        </p:nvSpPr>
        <p:spPr>
          <a:xfrm>
            <a:off x="1020604" y="28928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Steiermark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3383280"/>
            <a:ext cx="321123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Eine Bäuerin nutzt KI-gestützte Drohnen zur Überwachung ihrer Obstplantagen. Ihre Erträge stiegen um 20%.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666048"/>
            <a:ext cx="3664863" cy="2758559"/>
          </a:xfrm>
          <a:prstGeom prst="roundRect">
            <a:avLst>
              <a:gd name="adj" fmla="val 1233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8" name="Text 5"/>
          <p:cNvSpPr/>
          <p:nvPr/>
        </p:nvSpPr>
        <p:spPr>
          <a:xfrm>
            <a:off x="4912281" y="28928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Niederösterreich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2281" y="3383280"/>
            <a:ext cx="32112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Eine Landwirtin bestimmt mit einer KI-App optimale Zeitpunkte für Aussaat und Ernte von Getreide.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651421"/>
            <a:ext cx="7556421" cy="1669852"/>
          </a:xfrm>
          <a:prstGeom prst="roundRect">
            <a:avLst>
              <a:gd name="adj" fmla="val 2038"/>
            </a:avLst>
          </a:prstGeom>
          <a:solidFill>
            <a:srgbClr val="3A3B3C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1" name="Text 8"/>
          <p:cNvSpPr/>
          <p:nvPr/>
        </p:nvSpPr>
        <p:spPr>
          <a:xfrm>
            <a:off x="1020604" y="58782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Vorarlberg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0604" y="6368653"/>
            <a:ext cx="7102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CBB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Eine Käsebäuerin vermarktet ihre Produkte über eine KI-gestützte Plattform in ganz Österreich.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065967"/>
            <a:ext cx="8696444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en-US" sz="44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Die Kunst des Promptings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58309" y="2211943"/>
            <a:ext cx="2185511" cy="1265992"/>
          </a:xfrm>
          <a:prstGeom prst="roundRect">
            <a:avLst>
              <a:gd name="adj" fmla="val 7188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/>
          <p:nvPr/>
        </p:nvSpPr>
        <p:spPr>
          <a:xfrm>
            <a:off x="1698665" y="2654498"/>
            <a:ext cx="304681" cy="380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00"/>
              </a:lnSpc>
              <a:buNone/>
            </a:pPr>
            <a:r>
              <a:rPr lang="en-US" sz="23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1</a:t>
            </a:r>
            <a:endParaRPr lang="en-US" sz="2350" dirty="0"/>
          </a:p>
        </p:txBody>
      </p:sp>
      <p:sp>
        <p:nvSpPr>
          <p:cNvPr id="5" name="Text 3"/>
          <p:cNvSpPr/>
          <p:nvPr/>
        </p:nvSpPr>
        <p:spPr>
          <a:xfrm>
            <a:off x="3160395" y="242851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Grundprompt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160395" y="2914650"/>
            <a:ext cx="546354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Einfache Anfragen liefern oft unspezifische Ergebnisse.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3052048" y="3462695"/>
            <a:ext cx="10711815" cy="15240"/>
          </a:xfrm>
          <a:prstGeom prst="roundRect">
            <a:avLst>
              <a:gd name="adj" fmla="val 597101"/>
            </a:avLst>
          </a:prstGeom>
          <a:solidFill>
            <a:srgbClr val="8D242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8" name="Shape 6"/>
          <p:cNvSpPr/>
          <p:nvPr/>
        </p:nvSpPr>
        <p:spPr>
          <a:xfrm>
            <a:off x="758309" y="3586162"/>
            <a:ext cx="4371142" cy="1265992"/>
          </a:xfrm>
          <a:prstGeom prst="roundRect">
            <a:avLst>
              <a:gd name="adj" fmla="val 7188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2791539" y="4028718"/>
            <a:ext cx="304681" cy="380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00"/>
              </a:lnSpc>
              <a:buNone/>
            </a:pPr>
            <a:r>
              <a:rPr lang="en-US" sz="23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2</a:t>
            </a:r>
            <a:endParaRPr lang="en-US" sz="2350" dirty="0"/>
          </a:p>
        </p:txBody>
      </p:sp>
      <p:sp>
        <p:nvSpPr>
          <p:cNvPr id="10" name="Text 8"/>
          <p:cNvSpPr/>
          <p:nvPr/>
        </p:nvSpPr>
        <p:spPr>
          <a:xfrm>
            <a:off x="5346025" y="3802737"/>
            <a:ext cx="3430191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Detaillierter Prompt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46025" y="4288869"/>
            <a:ext cx="7281029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Präzise Angaben zu Stil, Umfang und Zielgruppe verbessern das Ergebnis.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237678" y="4836914"/>
            <a:ext cx="8526185" cy="15240"/>
          </a:xfrm>
          <a:prstGeom prst="roundRect">
            <a:avLst>
              <a:gd name="adj" fmla="val 597101"/>
            </a:avLst>
          </a:prstGeom>
          <a:solidFill>
            <a:srgbClr val="8D242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Shape 11"/>
          <p:cNvSpPr/>
          <p:nvPr/>
        </p:nvSpPr>
        <p:spPr>
          <a:xfrm>
            <a:off x="758309" y="4960382"/>
            <a:ext cx="6556891" cy="1612702"/>
          </a:xfrm>
          <a:prstGeom prst="roundRect">
            <a:avLst>
              <a:gd name="adj" fmla="val 5643"/>
            </a:avLst>
          </a:prstGeom>
          <a:solidFill>
            <a:srgbClr val="740B0B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3884414" y="5576292"/>
            <a:ext cx="304681" cy="380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800"/>
              </a:lnSpc>
              <a:buNone/>
            </a:pPr>
            <a:r>
              <a:rPr lang="en-US" sz="235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3</a:t>
            </a:r>
            <a:endParaRPr lang="en-US" sz="2350" dirty="0"/>
          </a:p>
        </p:txBody>
      </p:sp>
      <p:sp>
        <p:nvSpPr>
          <p:cNvPr id="15" name="Text 13"/>
          <p:cNvSpPr/>
          <p:nvPr/>
        </p:nvSpPr>
        <p:spPr>
          <a:xfrm>
            <a:off x="7531775" y="517695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Expertenprompt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531775" y="5663089"/>
            <a:ext cx="612374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Rollenanweisungen, Formatvorgaben und Beispiele erzeugen maßgeschneiderte Inhalte.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758309" y="6816804"/>
            <a:ext cx="1311378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Effektives Prompting ist eine erlernbare Fertigkeit. Es lohnt sich, Zeit in die Formulierung zu investieren.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826</Words>
  <Application>Microsoft Macintosh PowerPoint</Application>
  <PresentationFormat>Benutzerdefiniert</PresentationFormat>
  <Paragraphs>144</Paragraphs>
  <Slides>18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6" baseType="lpstr">
      <vt:lpstr>Calibri</vt:lpstr>
      <vt:lpstr>Raleway</vt:lpstr>
      <vt:lpstr>Inter</vt:lpstr>
      <vt:lpstr>Dela Gothic One</vt:lpstr>
      <vt:lpstr>DM Sans</vt:lpstr>
      <vt:lpstr>Arial</vt:lpstr>
      <vt:lpstr>Prata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Prof. Ulrich Walter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Grausberg, Patrik</cp:lastModifiedBy>
  <cp:revision>5</cp:revision>
  <dcterms:created xsi:type="dcterms:W3CDTF">2025-03-11T14:09:16Z</dcterms:created>
  <dcterms:modified xsi:type="dcterms:W3CDTF">2025-03-11T14:23:34Z</dcterms:modified>
</cp:coreProperties>
</file>